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8" r:id="rId1"/>
  </p:sldMasterIdLst>
  <p:notesMasterIdLst>
    <p:notesMasterId r:id="rId35"/>
  </p:notesMasterIdLst>
  <p:sldIdLst>
    <p:sldId id="315" r:id="rId2"/>
    <p:sldId id="402" r:id="rId3"/>
    <p:sldId id="399" r:id="rId4"/>
    <p:sldId id="431" r:id="rId5"/>
    <p:sldId id="433" r:id="rId6"/>
    <p:sldId id="434" r:id="rId7"/>
    <p:sldId id="418" r:id="rId8"/>
    <p:sldId id="437" r:id="rId9"/>
    <p:sldId id="400" r:id="rId10"/>
    <p:sldId id="404" r:id="rId11"/>
    <p:sldId id="407" r:id="rId12"/>
    <p:sldId id="408" r:id="rId13"/>
    <p:sldId id="436" r:id="rId14"/>
    <p:sldId id="409" r:id="rId15"/>
    <p:sldId id="410" r:id="rId16"/>
    <p:sldId id="411" r:id="rId17"/>
    <p:sldId id="420" r:id="rId18"/>
    <p:sldId id="438" r:id="rId19"/>
    <p:sldId id="439" r:id="rId20"/>
    <p:sldId id="441" r:id="rId21"/>
    <p:sldId id="442" r:id="rId22"/>
    <p:sldId id="452" r:id="rId23"/>
    <p:sldId id="453" r:id="rId24"/>
    <p:sldId id="443" r:id="rId25"/>
    <p:sldId id="445" r:id="rId26"/>
    <p:sldId id="447" r:id="rId27"/>
    <p:sldId id="448" r:id="rId28"/>
    <p:sldId id="449" r:id="rId29"/>
    <p:sldId id="450" r:id="rId30"/>
    <p:sldId id="451" r:id="rId31"/>
    <p:sldId id="454" r:id="rId32"/>
    <p:sldId id="423" r:id="rId33"/>
    <p:sldId id="430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27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39" autoAdjust="0"/>
    <p:restoredTop sz="83304" autoAdjust="0"/>
  </p:normalViewPr>
  <p:slideViewPr>
    <p:cSldViewPr snapToGrid="0">
      <p:cViewPr varScale="1">
        <p:scale>
          <a:sx n="61" d="100"/>
          <a:sy n="61" d="100"/>
        </p:scale>
        <p:origin x="-90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vb%20quy%20dinh%20ve%20HTH.doc" TargetMode="Externa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hyperlink" Target="thu%20tuc%20hanh%20chinh.doc" TargetMode="External"/><Relationship Id="rId2" Type="http://schemas.openxmlformats.org/officeDocument/2006/relationships/hyperlink" Target="CV%204218%20BO%20TU%20PHAP.PDF" TargetMode="External"/><Relationship Id="rId1" Type="http://schemas.openxmlformats.org/officeDocument/2006/relationships/hyperlink" Target="chi%20thi.doc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vb%20quy%20dinh%20ve%20HTH.doc" TargetMode="External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hyperlink" Target="thu%20tuc%20hanh%20chinh.doc" TargetMode="External"/><Relationship Id="rId2" Type="http://schemas.openxmlformats.org/officeDocument/2006/relationships/hyperlink" Target="CV%204218%20BO%20TU%20PHAP.PDF" TargetMode="External"/><Relationship Id="rId1" Type="http://schemas.openxmlformats.org/officeDocument/2006/relationships/hyperlink" Target="chi%20thi.doc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6F4ED0-B005-465A-9AEB-F8F1E76BA7C2}" type="doc">
      <dgm:prSet loTypeId="urn:microsoft.com/office/officeart/2008/layout/PictureAccentList" loCatId="picture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C4DA8C0-8D3A-4BF4-A4CE-9509F52D85C6}">
      <dgm:prSet phldrT="[Text]" custT="1"/>
      <dgm:spPr/>
      <dgm:t>
        <a:bodyPr/>
        <a:lstStyle/>
        <a:p>
          <a:r>
            <a:rPr lang="en-US" sz="85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HỘI THẢO</a:t>
          </a:r>
        </a:p>
        <a:p>
          <a:r>
            <a:rPr lang="en-US" sz="8500" b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hệ thống hóa kỳ 2</a:t>
          </a:r>
        </a:p>
        <a:p>
          <a:r>
            <a:rPr lang="en-US" sz="85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(2014 - 2018)</a:t>
          </a:r>
          <a:endParaRPr lang="en-US" sz="8500" b="1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D72E2F0-B83B-4A39-86CD-8FB3347206DF}" type="parTrans" cxnId="{4A2C1B79-2E5C-40D9-B2F8-A43FA70F3603}">
      <dgm:prSet/>
      <dgm:spPr/>
      <dgm:t>
        <a:bodyPr/>
        <a:lstStyle/>
        <a:p>
          <a:endParaRPr lang="en-US"/>
        </a:p>
      </dgm:t>
    </dgm:pt>
    <dgm:pt modelId="{88699302-1033-40C3-A861-47AF52B66CCD}" type="sibTrans" cxnId="{4A2C1B79-2E5C-40D9-B2F8-A43FA70F3603}">
      <dgm:prSet/>
      <dgm:spPr/>
      <dgm:t>
        <a:bodyPr/>
        <a:lstStyle/>
        <a:p>
          <a:endParaRPr lang="en-US"/>
        </a:p>
      </dgm:t>
    </dgm:pt>
    <dgm:pt modelId="{45362014-2A27-4353-A613-11785F490A12}" type="pres">
      <dgm:prSet presAssocID="{FD6F4ED0-B005-465A-9AEB-F8F1E76BA7C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F0CA908-7665-4FFE-BCEE-9A86A818A0DF}" type="pres">
      <dgm:prSet presAssocID="{9C4DA8C0-8D3A-4BF4-A4CE-9509F52D85C6}" presName="root" presStyleCnt="0">
        <dgm:presLayoutVars>
          <dgm:chMax/>
          <dgm:chPref val="4"/>
        </dgm:presLayoutVars>
      </dgm:prSet>
      <dgm:spPr/>
    </dgm:pt>
    <dgm:pt modelId="{19668AE5-83E7-4170-9121-BB62CE6FBE77}" type="pres">
      <dgm:prSet presAssocID="{9C4DA8C0-8D3A-4BF4-A4CE-9509F52D85C6}" presName="rootComposite" presStyleCnt="0">
        <dgm:presLayoutVars/>
      </dgm:prSet>
      <dgm:spPr/>
    </dgm:pt>
    <dgm:pt modelId="{8FA8E9B6-B006-4C24-BF34-47F096BE9E9E}" type="pres">
      <dgm:prSet presAssocID="{9C4DA8C0-8D3A-4BF4-A4CE-9509F52D85C6}" presName="rootText" presStyleLbl="node0" presStyleIdx="0" presStyleCnt="1" custScaleY="394131">
        <dgm:presLayoutVars>
          <dgm:chMax/>
          <dgm:chPref val="4"/>
        </dgm:presLayoutVars>
      </dgm:prSet>
      <dgm:spPr/>
      <dgm:t>
        <a:bodyPr/>
        <a:lstStyle/>
        <a:p>
          <a:endParaRPr lang="en-US"/>
        </a:p>
      </dgm:t>
    </dgm:pt>
    <dgm:pt modelId="{5DD64C05-6608-468A-AAEC-C7DB143636F5}" type="pres">
      <dgm:prSet presAssocID="{9C4DA8C0-8D3A-4BF4-A4CE-9509F52D85C6}" presName="childShape" presStyleCnt="0">
        <dgm:presLayoutVars>
          <dgm:chMax val="0"/>
          <dgm:chPref val="0"/>
        </dgm:presLayoutVars>
      </dgm:prSet>
      <dgm:spPr/>
    </dgm:pt>
  </dgm:ptLst>
  <dgm:cxnLst>
    <dgm:cxn modelId="{513C0F13-4DB2-4E99-8BDE-67F8D6C8A00E}" type="presOf" srcId="{9C4DA8C0-8D3A-4BF4-A4CE-9509F52D85C6}" destId="{8FA8E9B6-B006-4C24-BF34-47F096BE9E9E}" srcOrd="0" destOrd="0" presId="urn:microsoft.com/office/officeart/2008/layout/PictureAccentList"/>
    <dgm:cxn modelId="{D6D48D7D-9D42-44E2-A3D1-FA4439142A77}" type="presOf" srcId="{FD6F4ED0-B005-465A-9AEB-F8F1E76BA7C2}" destId="{45362014-2A27-4353-A613-11785F490A12}" srcOrd="0" destOrd="0" presId="urn:microsoft.com/office/officeart/2008/layout/PictureAccentList"/>
    <dgm:cxn modelId="{4A2C1B79-2E5C-40D9-B2F8-A43FA70F3603}" srcId="{FD6F4ED0-B005-465A-9AEB-F8F1E76BA7C2}" destId="{9C4DA8C0-8D3A-4BF4-A4CE-9509F52D85C6}" srcOrd="0" destOrd="0" parTransId="{2D72E2F0-B83B-4A39-86CD-8FB3347206DF}" sibTransId="{88699302-1033-40C3-A861-47AF52B66CCD}"/>
    <dgm:cxn modelId="{A546EA59-110F-4818-AE16-BBC52C93F127}" type="presParOf" srcId="{45362014-2A27-4353-A613-11785F490A12}" destId="{6F0CA908-7665-4FFE-BCEE-9A86A818A0DF}" srcOrd="0" destOrd="0" presId="urn:microsoft.com/office/officeart/2008/layout/PictureAccentList"/>
    <dgm:cxn modelId="{18928AA7-4302-4553-8555-8F45C3D1D321}" type="presParOf" srcId="{6F0CA908-7665-4FFE-BCEE-9A86A818A0DF}" destId="{19668AE5-83E7-4170-9121-BB62CE6FBE77}" srcOrd="0" destOrd="0" presId="urn:microsoft.com/office/officeart/2008/layout/PictureAccentList"/>
    <dgm:cxn modelId="{A3BC4D88-A16B-4F05-9051-B646B8D13E3B}" type="presParOf" srcId="{19668AE5-83E7-4170-9121-BB62CE6FBE77}" destId="{8FA8E9B6-B006-4C24-BF34-47F096BE9E9E}" srcOrd="0" destOrd="0" presId="urn:microsoft.com/office/officeart/2008/layout/PictureAccentList"/>
    <dgm:cxn modelId="{9FD1C835-5EAF-4A98-A885-D7941DC91C20}" type="presParOf" srcId="{6F0CA908-7665-4FFE-BCEE-9A86A818A0DF}" destId="{5DD64C05-6608-468A-AAEC-C7DB143636F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C5F2F0-0211-4657-815E-E7CB0A4FBCC3}" type="doc">
      <dgm:prSet loTypeId="urn:microsoft.com/office/officeart/2005/8/layout/hierarchy2" loCatId="hierarchy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93AE40E-71AB-4981-9DB8-7A14AC42164B}">
      <dgm:prSet phldrT="[Text]"/>
      <dgm:spPr/>
      <dgm:t>
        <a:bodyPr/>
        <a:lstStyle/>
        <a:p>
          <a:r>
            <a:rPr lang="en-US" b="1" smtClean="0">
              <a:solidFill>
                <a:srgbClr val="FFFF00"/>
              </a:solidFill>
            </a:rPr>
            <a:t>Cơ sở pháp lý </a:t>
          </a:r>
          <a:r>
            <a:rPr lang="en-US" b="1" smtClean="0">
              <a:solidFill>
                <a:srgbClr val="FFFF00"/>
              </a:solidFill>
              <a:hlinkClick xmlns:r="http://schemas.openxmlformats.org/officeDocument/2006/relationships" r:id="rId1" action="ppaction://hlinkfile"/>
            </a:rPr>
            <a:t>(*)</a:t>
          </a:r>
          <a:endParaRPr lang="en-US" b="1">
            <a:solidFill>
              <a:srgbClr val="FFFF00"/>
            </a:solidFill>
          </a:endParaRPr>
        </a:p>
      </dgm:t>
    </dgm:pt>
    <dgm:pt modelId="{56F49810-5408-492D-815B-002101773C15}" type="parTrans" cxnId="{6127732C-A173-4968-90F8-27665DAB0333}">
      <dgm:prSet/>
      <dgm:spPr/>
      <dgm:t>
        <a:bodyPr/>
        <a:lstStyle/>
        <a:p>
          <a:endParaRPr lang="en-US"/>
        </a:p>
      </dgm:t>
    </dgm:pt>
    <dgm:pt modelId="{5E2A7811-0C4F-4852-AB7A-F2D195241BE8}" type="sibTrans" cxnId="{6127732C-A173-4968-90F8-27665DAB0333}">
      <dgm:prSet/>
      <dgm:spPr/>
      <dgm:t>
        <a:bodyPr/>
        <a:lstStyle/>
        <a:p>
          <a:endParaRPr lang="en-US"/>
        </a:p>
      </dgm:t>
    </dgm:pt>
    <dgm:pt modelId="{55964D7B-16E0-4DEE-A00B-BCDEE39DF741}">
      <dgm:prSet phldrT="[Text]"/>
      <dgm:spPr/>
      <dgm:t>
        <a:bodyPr/>
        <a:lstStyle/>
        <a:p>
          <a:r>
            <a:rPr lang="en-US" b="1" smtClean="0">
              <a:solidFill>
                <a:srgbClr val="FFFF00"/>
              </a:solidFill>
            </a:rPr>
            <a:t>Mục 5 Chương IX </a:t>
          </a:r>
          <a:r>
            <a:rPr lang="en-US" b="1" smtClean="0"/>
            <a:t>NĐ 34/2016/NĐ-CP (Điều 164 - 169)</a:t>
          </a:r>
          <a:endParaRPr lang="en-US" b="1"/>
        </a:p>
      </dgm:t>
    </dgm:pt>
    <dgm:pt modelId="{04FC3A08-8E38-4D07-879F-57FBDA44BAAC}" type="parTrans" cxnId="{AA24F393-2E58-4550-83AA-D5B279611ABF}">
      <dgm:prSet/>
      <dgm:spPr/>
      <dgm:t>
        <a:bodyPr/>
        <a:lstStyle/>
        <a:p>
          <a:endParaRPr lang="en-US"/>
        </a:p>
      </dgm:t>
    </dgm:pt>
    <dgm:pt modelId="{CB252A04-8C95-4A8E-8BF5-B758EA26688B}" type="sibTrans" cxnId="{AA24F393-2E58-4550-83AA-D5B279611ABF}">
      <dgm:prSet/>
      <dgm:spPr/>
      <dgm:t>
        <a:bodyPr/>
        <a:lstStyle/>
        <a:p>
          <a:endParaRPr lang="en-US"/>
        </a:p>
      </dgm:t>
    </dgm:pt>
    <dgm:pt modelId="{BC9BD13B-9433-455F-83D6-4D187D2879D8}">
      <dgm:prSet phldrT="[Text]"/>
      <dgm:spPr/>
      <dgm:t>
        <a:bodyPr/>
        <a:lstStyle/>
        <a:p>
          <a:r>
            <a:rPr lang="en-US" b="1" smtClean="0"/>
            <a:t>Điều </a:t>
          </a:r>
          <a:r>
            <a:rPr lang="en-US" b="1" smtClean="0">
              <a:solidFill>
                <a:srgbClr val="FFFF00"/>
              </a:solidFill>
            </a:rPr>
            <a:t>170</a:t>
          </a:r>
          <a:r>
            <a:rPr lang="en-US" b="1" smtClean="0"/>
            <a:t> Luật BHVBQPPL 2015 </a:t>
          </a:r>
          <a:endParaRPr lang="en-US" b="1"/>
        </a:p>
      </dgm:t>
    </dgm:pt>
    <dgm:pt modelId="{6AFAF04F-36BE-4D31-8D4D-A2832F43D42A}" type="sibTrans" cxnId="{4C853C54-C03C-4DC1-B3E6-D5A8DC7C8DE1}">
      <dgm:prSet/>
      <dgm:spPr/>
      <dgm:t>
        <a:bodyPr/>
        <a:lstStyle/>
        <a:p>
          <a:endParaRPr lang="en-US"/>
        </a:p>
      </dgm:t>
    </dgm:pt>
    <dgm:pt modelId="{1FF7CD4F-5EEC-4544-B0A6-7247377A612F}" type="parTrans" cxnId="{4C853C54-C03C-4DC1-B3E6-D5A8DC7C8DE1}">
      <dgm:prSet/>
      <dgm:spPr/>
      <dgm:t>
        <a:bodyPr/>
        <a:lstStyle/>
        <a:p>
          <a:endParaRPr lang="en-US"/>
        </a:p>
      </dgm:t>
    </dgm:pt>
    <dgm:pt modelId="{46A20C3D-C7AD-44D1-A482-B5393A58B961}" type="pres">
      <dgm:prSet presAssocID="{B7C5F2F0-0211-4657-815E-E7CB0A4FBCC3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FC188E6-D2BB-4B40-BBB0-7CCE7AAF8C41}" type="pres">
      <dgm:prSet presAssocID="{793AE40E-71AB-4981-9DB8-7A14AC42164B}" presName="root1" presStyleCnt="0"/>
      <dgm:spPr/>
    </dgm:pt>
    <dgm:pt modelId="{402E1ACD-8B27-4B99-9E68-41C58673F1C6}" type="pres">
      <dgm:prSet presAssocID="{793AE40E-71AB-4981-9DB8-7A14AC42164B}" presName="LevelOneTextNode" presStyleLbl="node0" presStyleIdx="0" presStyleCnt="1" custScaleX="45677" custLinFactNeighborX="-243" custLinFactNeighborY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CA49B3-A3DD-4F1E-B8F8-9DEC2241CE2E}" type="pres">
      <dgm:prSet presAssocID="{793AE40E-71AB-4981-9DB8-7A14AC42164B}" presName="level2hierChild" presStyleCnt="0"/>
      <dgm:spPr/>
    </dgm:pt>
    <dgm:pt modelId="{DB6A1D57-8C44-428F-9F23-18D07D91A512}" type="pres">
      <dgm:prSet presAssocID="{1FF7CD4F-5EEC-4544-B0A6-7247377A612F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7165F73-EF62-4C7D-B382-DC3BA8E40AE3}" type="pres">
      <dgm:prSet presAssocID="{1FF7CD4F-5EEC-4544-B0A6-7247377A612F}" presName="connTx" presStyleLbl="parChTrans1D2" presStyleIdx="0" presStyleCnt="2"/>
      <dgm:spPr/>
      <dgm:t>
        <a:bodyPr/>
        <a:lstStyle/>
        <a:p>
          <a:endParaRPr lang="en-US"/>
        </a:p>
      </dgm:t>
    </dgm:pt>
    <dgm:pt modelId="{8B1CC539-CE1C-4A4D-A2E1-D2FF66BE2639}" type="pres">
      <dgm:prSet presAssocID="{BC9BD13B-9433-455F-83D6-4D187D2879D8}" presName="root2" presStyleCnt="0"/>
      <dgm:spPr/>
    </dgm:pt>
    <dgm:pt modelId="{3BC32A82-995A-4E0B-BD67-B21C2E8868EB}" type="pres">
      <dgm:prSet presAssocID="{BC9BD13B-9433-455F-83D6-4D187D2879D8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312769-309C-4960-BB44-3003B0499B42}" type="pres">
      <dgm:prSet presAssocID="{BC9BD13B-9433-455F-83D6-4D187D2879D8}" presName="level3hierChild" presStyleCnt="0"/>
      <dgm:spPr/>
    </dgm:pt>
    <dgm:pt modelId="{1E55EC2D-ADEB-4C39-A136-1D9BFA9A86E7}" type="pres">
      <dgm:prSet presAssocID="{04FC3A08-8E38-4D07-879F-57FBDA44BAAC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65B1141F-6A2B-40A1-AD56-BCB301203396}" type="pres">
      <dgm:prSet presAssocID="{04FC3A08-8E38-4D07-879F-57FBDA44BAAC}" presName="connTx" presStyleLbl="parChTrans1D2" presStyleIdx="1" presStyleCnt="2"/>
      <dgm:spPr/>
      <dgm:t>
        <a:bodyPr/>
        <a:lstStyle/>
        <a:p>
          <a:endParaRPr lang="en-US"/>
        </a:p>
      </dgm:t>
    </dgm:pt>
    <dgm:pt modelId="{7A0B6672-333E-4C01-861A-92D3ED8A6F96}" type="pres">
      <dgm:prSet presAssocID="{55964D7B-16E0-4DEE-A00B-BCDEE39DF741}" presName="root2" presStyleCnt="0"/>
      <dgm:spPr/>
    </dgm:pt>
    <dgm:pt modelId="{88B21368-4944-4019-9965-1E62F1C0EDEA}" type="pres">
      <dgm:prSet presAssocID="{55964D7B-16E0-4DEE-A00B-BCDEE39DF741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8A5D74-B35D-4B49-9627-0A9143D7D51C}" type="pres">
      <dgm:prSet presAssocID="{55964D7B-16E0-4DEE-A00B-BCDEE39DF741}" presName="level3hierChild" presStyleCnt="0"/>
      <dgm:spPr/>
    </dgm:pt>
  </dgm:ptLst>
  <dgm:cxnLst>
    <dgm:cxn modelId="{D99E623C-90B4-40AD-B905-0BFC5EC4958D}" type="presOf" srcId="{1FF7CD4F-5EEC-4544-B0A6-7247377A612F}" destId="{57165F73-EF62-4C7D-B382-DC3BA8E40AE3}" srcOrd="1" destOrd="0" presId="urn:microsoft.com/office/officeart/2005/8/layout/hierarchy2"/>
    <dgm:cxn modelId="{6127732C-A173-4968-90F8-27665DAB0333}" srcId="{B7C5F2F0-0211-4657-815E-E7CB0A4FBCC3}" destId="{793AE40E-71AB-4981-9DB8-7A14AC42164B}" srcOrd="0" destOrd="0" parTransId="{56F49810-5408-492D-815B-002101773C15}" sibTransId="{5E2A7811-0C4F-4852-AB7A-F2D195241BE8}"/>
    <dgm:cxn modelId="{16AF9021-88FA-4CA0-B6A4-B37476C80B32}" type="presOf" srcId="{793AE40E-71AB-4981-9DB8-7A14AC42164B}" destId="{402E1ACD-8B27-4B99-9E68-41C58673F1C6}" srcOrd="0" destOrd="0" presId="urn:microsoft.com/office/officeart/2005/8/layout/hierarchy2"/>
    <dgm:cxn modelId="{572E6BB2-DF50-4EBF-B91E-DF6F7211A113}" type="presOf" srcId="{04FC3A08-8E38-4D07-879F-57FBDA44BAAC}" destId="{65B1141F-6A2B-40A1-AD56-BCB301203396}" srcOrd="1" destOrd="0" presId="urn:microsoft.com/office/officeart/2005/8/layout/hierarchy2"/>
    <dgm:cxn modelId="{E556412A-75F7-4E4F-9A29-C02CE89141BB}" type="presOf" srcId="{B7C5F2F0-0211-4657-815E-E7CB0A4FBCC3}" destId="{46A20C3D-C7AD-44D1-A482-B5393A58B961}" srcOrd="0" destOrd="0" presId="urn:microsoft.com/office/officeart/2005/8/layout/hierarchy2"/>
    <dgm:cxn modelId="{4C853C54-C03C-4DC1-B3E6-D5A8DC7C8DE1}" srcId="{793AE40E-71AB-4981-9DB8-7A14AC42164B}" destId="{BC9BD13B-9433-455F-83D6-4D187D2879D8}" srcOrd="0" destOrd="0" parTransId="{1FF7CD4F-5EEC-4544-B0A6-7247377A612F}" sibTransId="{6AFAF04F-36BE-4D31-8D4D-A2832F43D42A}"/>
    <dgm:cxn modelId="{CEA380F0-4AFB-437B-B438-89C2AA086E7C}" type="presOf" srcId="{BC9BD13B-9433-455F-83D6-4D187D2879D8}" destId="{3BC32A82-995A-4E0B-BD67-B21C2E8868EB}" srcOrd="0" destOrd="0" presId="urn:microsoft.com/office/officeart/2005/8/layout/hierarchy2"/>
    <dgm:cxn modelId="{C0AC996A-7587-4030-8835-2E671CC3C6B9}" type="presOf" srcId="{04FC3A08-8E38-4D07-879F-57FBDA44BAAC}" destId="{1E55EC2D-ADEB-4C39-A136-1D9BFA9A86E7}" srcOrd="0" destOrd="0" presId="urn:microsoft.com/office/officeart/2005/8/layout/hierarchy2"/>
    <dgm:cxn modelId="{7DFF22A5-E5E6-4AAD-B880-0162E687E7F1}" type="presOf" srcId="{1FF7CD4F-5EEC-4544-B0A6-7247377A612F}" destId="{DB6A1D57-8C44-428F-9F23-18D07D91A512}" srcOrd="0" destOrd="0" presId="urn:microsoft.com/office/officeart/2005/8/layout/hierarchy2"/>
    <dgm:cxn modelId="{AA24F393-2E58-4550-83AA-D5B279611ABF}" srcId="{793AE40E-71AB-4981-9DB8-7A14AC42164B}" destId="{55964D7B-16E0-4DEE-A00B-BCDEE39DF741}" srcOrd="1" destOrd="0" parTransId="{04FC3A08-8E38-4D07-879F-57FBDA44BAAC}" sibTransId="{CB252A04-8C95-4A8E-8BF5-B758EA26688B}"/>
    <dgm:cxn modelId="{6739C37C-8D7A-427C-B9C2-9043E2A9EBE6}" type="presOf" srcId="{55964D7B-16E0-4DEE-A00B-BCDEE39DF741}" destId="{88B21368-4944-4019-9965-1E62F1C0EDEA}" srcOrd="0" destOrd="0" presId="urn:microsoft.com/office/officeart/2005/8/layout/hierarchy2"/>
    <dgm:cxn modelId="{0D70A5A7-B1B9-4A9F-8974-B811355AD62C}" type="presParOf" srcId="{46A20C3D-C7AD-44D1-A482-B5393A58B961}" destId="{6FC188E6-D2BB-4B40-BBB0-7CCE7AAF8C41}" srcOrd="0" destOrd="0" presId="urn:microsoft.com/office/officeart/2005/8/layout/hierarchy2"/>
    <dgm:cxn modelId="{729AE9AF-93C2-4F46-BED3-082A63828BC5}" type="presParOf" srcId="{6FC188E6-D2BB-4B40-BBB0-7CCE7AAF8C41}" destId="{402E1ACD-8B27-4B99-9E68-41C58673F1C6}" srcOrd="0" destOrd="0" presId="urn:microsoft.com/office/officeart/2005/8/layout/hierarchy2"/>
    <dgm:cxn modelId="{CAA1F371-2EAF-4D00-9A7C-438DFEB2778E}" type="presParOf" srcId="{6FC188E6-D2BB-4B40-BBB0-7CCE7AAF8C41}" destId="{7CCA49B3-A3DD-4F1E-B8F8-9DEC2241CE2E}" srcOrd="1" destOrd="0" presId="urn:microsoft.com/office/officeart/2005/8/layout/hierarchy2"/>
    <dgm:cxn modelId="{446FFE0C-80D8-44E3-BA09-398611F64003}" type="presParOf" srcId="{7CCA49B3-A3DD-4F1E-B8F8-9DEC2241CE2E}" destId="{DB6A1D57-8C44-428F-9F23-18D07D91A512}" srcOrd="0" destOrd="0" presId="urn:microsoft.com/office/officeart/2005/8/layout/hierarchy2"/>
    <dgm:cxn modelId="{876E8781-6620-489C-B0DF-3DB2431BEC85}" type="presParOf" srcId="{DB6A1D57-8C44-428F-9F23-18D07D91A512}" destId="{57165F73-EF62-4C7D-B382-DC3BA8E40AE3}" srcOrd="0" destOrd="0" presId="urn:microsoft.com/office/officeart/2005/8/layout/hierarchy2"/>
    <dgm:cxn modelId="{A96615D2-A20C-4370-870C-C9520C4FAEF2}" type="presParOf" srcId="{7CCA49B3-A3DD-4F1E-B8F8-9DEC2241CE2E}" destId="{8B1CC539-CE1C-4A4D-A2E1-D2FF66BE2639}" srcOrd="1" destOrd="0" presId="urn:microsoft.com/office/officeart/2005/8/layout/hierarchy2"/>
    <dgm:cxn modelId="{6C88E70D-99E7-4F40-A76A-51C0105328ED}" type="presParOf" srcId="{8B1CC539-CE1C-4A4D-A2E1-D2FF66BE2639}" destId="{3BC32A82-995A-4E0B-BD67-B21C2E8868EB}" srcOrd="0" destOrd="0" presId="urn:microsoft.com/office/officeart/2005/8/layout/hierarchy2"/>
    <dgm:cxn modelId="{9C5B49F4-EC69-48F8-8CBC-F18FE67D17AE}" type="presParOf" srcId="{8B1CC539-CE1C-4A4D-A2E1-D2FF66BE2639}" destId="{02312769-309C-4960-BB44-3003B0499B42}" srcOrd="1" destOrd="0" presId="urn:microsoft.com/office/officeart/2005/8/layout/hierarchy2"/>
    <dgm:cxn modelId="{B9248FD8-D6D1-4DC0-BE3B-CE404CC94B80}" type="presParOf" srcId="{7CCA49B3-A3DD-4F1E-B8F8-9DEC2241CE2E}" destId="{1E55EC2D-ADEB-4C39-A136-1D9BFA9A86E7}" srcOrd="2" destOrd="0" presId="urn:microsoft.com/office/officeart/2005/8/layout/hierarchy2"/>
    <dgm:cxn modelId="{469A913C-1560-4EAD-87F1-D8B25077685B}" type="presParOf" srcId="{1E55EC2D-ADEB-4C39-A136-1D9BFA9A86E7}" destId="{65B1141F-6A2B-40A1-AD56-BCB301203396}" srcOrd="0" destOrd="0" presId="urn:microsoft.com/office/officeart/2005/8/layout/hierarchy2"/>
    <dgm:cxn modelId="{0C076FCA-B8B1-4916-95FC-CBE0109210EA}" type="presParOf" srcId="{7CCA49B3-A3DD-4F1E-B8F8-9DEC2241CE2E}" destId="{7A0B6672-333E-4C01-861A-92D3ED8A6F96}" srcOrd="3" destOrd="0" presId="urn:microsoft.com/office/officeart/2005/8/layout/hierarchy2"/>
    <dgm:cxn modelId="{4397E45C-4CD7-4880-A63C-6CDF7211BD5A}" type="presParOf" srcId="{7A0B6672-333E-4C01-861A-92D3ED8A6F96}" destId="{88B21368-4944-4019-9965-1E62F1C0EDEA}" srcOrd="0" destOrd="0" presId="urn:microsoft.com/office/officeart/2005/8/layout/hierarchy2"/>
    <dgm:cxn modelId="{26C4492E-193F-40A1-80F8-B0D0168305D4}" type="presParOf" srcId="{7A0B6672-333E-4C01-861A-92D3ED8A6F96}" destId="{FF8A5D74-B35D-4B49-9627-0A9143D7D51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78E4E0-BAF1-4F2B-B86E-DB7EACD8B888}" type="doc">
      <dgm:prSet loTypeId="urn:microsoft.com/office/officeart/2005/8/layout/process1" loCatId="process" qsTypeId="urn:microsoft.com/office/officeart/2005/8/quickstyle/3d2" qsCatId="3D" csTypeId="urn:microsoft.com/office/officeart/2005/8/colors/accent3_2" csCatId="accent3" phldr="1"/>
      <dgm:spPr/>
    </dgm:pt>
    <dgm:pt modelId="{B6A36840-98D0-4F55-8258-2F0DFD163767}">
      <dgm:prSet phldrT="[Text]" custT="1"/>
      <dgm:spPr/>
      <dgm:t>
        <a:bodyPr/>
        <a:lstStyle/>
        <a:p>
          <a:r>
            <a:rPr lang="en-US" sz="5000" b="1" smtClean="0"/>
            <a:t>Hệ thống hóa kỳ 1 </a:t>
          </a:r>
          <a:r>
            <a:rPr lang="en-US" sz="5000" b="1" smtClean="0">
              <a:solidFill>
                <a:schemeClr val="tx1"/>
              </a:solidFill>
            </a:rPr>
            <a:t>(2013)</a:t>
          </a:r>
          <a:endParaRPr lang="en-US" sz="5000" b="1">
            <a:solidFill>
              <a:schemeClr val="tx1"/>
            </a:solidFill>
          </a:endParaRPr>
        </a:p>
      </dgm:t>
    </dgm:pt>
    <dgm:pt modelId="{8AF0D6E8-FE95-45E8-8D77-C06A043B7815}" type="parTrans" cxnId="{25338547-B27A-4761-A6D8-0261FD76CB44}">
      <dgm:prSet/>
      <dgm:spPr/>
      <dgm:t>
        <a:bodyPr/>
        <a:lstStyle/>
        <a:p>
          <a:endParaRPr lang="en-US" sz="5000"/>
        </a:p>
      </dgm:t>
    </dgm:pt>
    <dgm:pt modelId="{3A1D53F5-4E4B-4AF9-9052-FA34D59E4777}" type="sibTrans" cxnId="{25338547-B27A-4761-A6D8-0261FD76CB44}">
      <dgm:prSet custT="1"/>
      <dgm:spPr/>
      <dgm:t>
        <a:bodyPr/>
        <a:lstStyle/>
        <a:p>
          <a:endParaRPr lang="en-US" sz="5000"/>
        </a:p>
      </dgm:t>
    </dgm:pt>
    <dgm:pt modelId="{909A7049-FDB1-4512-A528-A270E33BA980}">
      <dgm:prSet phldrT="[Text]" custT="1"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</dgm:spPr>
      <dgm:t>
        <a:bodyPr/>
        <a:lstStyle/>
        <a:p>
          <a:r>
            <a:rPr lang="en-US" sz="5000" b="1" smtClean="0">
              <a:solidFill>
                <a:srgbClr val="FF0000"/>
              </a:solidFill>
            </a:rPr>
            <a:t>Hệ thống hóa kỳ 2 </a:t>
          </a:r>
          <a:r>
            <a:rPr lang="en-US" sz="5000" b="1" smtClean="0">
              <a:solidFill>
                <a:srgbClr val="FFFF00"/>
              </a:solidFill>
            </a:rPr>
            <a:t>(2014 - 2018)</a:t>
          </a:r>
          <a:endParaRPr lang="en-US" sz="5000" b="1">
            <a:solidFill>
              <a:srgbClr val="FFFF00"/>
            </a:solidFill>
          </a:endParaRPr>
        </a:p>
      </dgm:t>
    </dgm:pt>
    <dgm:pt modelId="{A55FE605-5586-4157-9284-8D1AD3F14031}" type="parTrans" cxnId="{374C5319-71CE-46F1-B208-631D18E95B62}">
      <dgm:prSet/>
      <dgm:spPr/>
      <dgm:t>
        <a:bodyPr/>
        <a:lstStyle/>
        <a:p>
          <a:endParaRPr lang="en-US" sz="5000"/>
        </a:p>
      </dgm:t>
    </dgm:pt>
    <dgm:pt modelId="{F4D2FE4F-9BBE-45F9-B1ED-DD43272B7C58}" type="sibTrans" cxnId="{374C5319-71CE-46F1-B208-631D18E95B62}">
      <dgm:prSet custT="1"/>
      <dgm:spPr/>
      <dgm:t>
        <a:bodyPr/>
        <a:lstStyle/>
        <a:p>
          <a:endParaRPr lang="en-US" sz="5000"/>
        </a:p>
      </dgm:t>
    </dgm:pt>
    <dgm:pt modelId="{989B4D54-9B6F-4035-B137-801F5DB93D1B}">
      <dgm:prSet phldrT="[Text]" custT="1"/>
      <dgm:spPr/>
      <dgm:t>
        <a:bodyPr/>
        <a:lstStyle/>
        <a:p>
          <a:r>
            <a:rPr lang="en-US" sz="5000" b="1" smtClean="0"/>
            <a:t>Hệ thống hóa kỳ 3 </a:t>
          </a:r>
          <a:r>
            <a:rPr lang="en-US" sz="5000" b="1" smtClean="0">
              <a:solidFill>
                <a:schemeClr val="tx1"/>
              </a:solidFill>
            </a:rPr>
            <a:t>(2019 - </a:t>
          </a:r>
          <a:r>
            <a:rPr lang="en-US" sz="5000" b="1" u="sng" smtClean="0">
              <a:solidFill>
                <a:schemeClr val="tx1"/>
              </a:solidFill>
            </a:rPr>
            <a:t>2023</a:t>
          </a:r>
          <a:r>
            <a:rPr lang="en-US" sz="5000" b="1" smtClean="0">
              <a:solidFill>
                <a:schemeClr val="tx1"/>
              </a:solidFill>
            </a:rPr>
            <a:t>)</a:t>
          </a:r>
          <a:endParaRPr lang="en-US" sz="5000" b="1">
            <a:solidFill>
              <a:schemeClr val="tx1"/>
            </a:solidFill>
          </a:endParaRPr>
        </a:p>
      </dgm:t>
    </dgm:pt>
    <dgm:pt modelId="{998F1156-4761-4618-A289-AC7CC31187A5}" type="parTrans" cxnId="{1E096260-7B20-461A-A5E5-0E6E8A1DB477}">
      <dgm:prSet/>
      <dgm:spPr/>
      <dgm:t>
        <a:bodyPr/>
        <a:lstStyle/>
        <a:p>
          <a:endParaRPr lang="en-US" sz="5000"/>
        </a:p>
      </dgm:t>
    </dgm:pt>
    <dgm:pt modelId="{C3E1BAFA-1375-430E-B1CE-52CEEB33CB91}" type="sibTrans" cxnId="{1E096260-7B20-461A-A5E5-0E6E8A1DB477}">
      <dgm:prSet/>
      <dgm:spPr/>
      <dgm:t>
        <a:bodyPr/>
        <a:lstStyle/>
        <a:p>
          <a:endParaRPr lang="en-US" sz="5000"/>
        </a:p>
      </dgm:t>
    </dgm:pt>
    <dgm:pt modelId="{D88C5DFA-9885-4AFA-9F32-87786E18AEF9}" type="pres">
      <dgm:prSet presAssocID="{4378E4E0-BAF1-4F2B-B86E-DB7EACD8B888}" presName="Name0" presStyleCnt="0">
        <dgm:presLayoutVars>
          <dgm:dir/>
          <dgm:resizeHandles val="exact"/>
        </dgm:presLayoutVars>
      </dgm:prSet>
      <dgm:spPr/>
    </dgm:pt>
    <dgm:pt modelId="{9E198DA7-67B7-4FFD-8C54-BCA869940503}" type="pres">
      <dgm:prSet presAssocID="{B6A36840-98D0-4F55-8258-2F0DFD163767}" presName="node" presStyleLbl="node1" presStyleIdx="0" presStyleCnt="3" custLinFactNeighborX="-8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27552F-9246-4820-AD77-23B7E4CC0F96}" type="pres">
      <dgm:prSet presAssocID="{3A1D53F5-4E4B-4AF9-9052-FA34D59E477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3B1FA8F-3547-499D-A33E-AE8A8023C65F}" type="pres">
      <dgm:prSet presAssocID="{3A1D53F5-4E4B-4AF9-9052-FA34D59E4777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4791A9FA-77DD-4317-8C0E-D93C429005FB}" type="pres">
      <dgm:prSet presAssocID="{909A7049-FDB1-4512-A528-A270E33BA98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DE6AA3-4A9B-4FA7-B3D9-7656D7D80234}" type="pres">
      <dgm:prSet presAssocID="{F4D2FE4F-9BBE-45F9-B1ED-DD43272B7C58}" presName="sibTrans" presStyleLbl="sibTrans2D1" presStyleIdx="1" presStyleCnt="2"/>
      <dgm:spPr/>
      <dgm:t>
        <a:bodyPr/>
        <a:lstStyle/>
        <a:p>
          <a:endParaRPr lang="en-US"/>
        </a:p>
      </dgm:t>
    </dgm:pt>
    <dgm:pt modelId="{2022AFD8-F2E7-4647-909A-EBC1669C55AD}" type="pres">
      <dgm:prSet presAssocID="{F4D2FE4F-9BBE-45F9-B1ED-DD43272B7C58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6797FCE-E262-44CC-B627-701D2D573BF7}" type="pres">
      <dgm:prSet presAssocID="{989B4D54-9B6F-4035-B137-801F5DB93D1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7967370-BE19-437B-AFAA-B334EE40FF3B}" type="presOf" srcId="{3A1D53F5-4E4B-4AF9-9052-FA34D59E4777}" destId="{C3B1FA8F-3547-499D-A33E-AE8A8023C65F}" srcOrd="1" destOrd="0" presId="urn:microsoft.com/office/officeart/2005/8/layout/process1"/>
    <dgm:cxn modelId="{5E78E5E3-D1D4-4723-81E0-847B8DE11784}" type="presOf" srcId="{B6A36840-98D0-4F55-8258-2F0DFD163767}" destId="{9E198DA7-67B7-4FFD-8C54-BCA869940503}" srcOrd="0" destOrd="0" presId="urn:microsoft.com/office/officeart/2005/8/layout/process1"/>
    <dgm:cxn modelId="{25338547-B27A-4761-A6D8-0261FD76CB44}" srcId="{4378E4E0-BAF1-4F2B-B86E-DB7EACD8B888}" destId="{B6A36840-98D0-4F55-8258-2F0DFD163767}" srcOrd="0" destOrd="0" parTransId="{8AF0D6E8-FE95-45E8-8D77-C06A043B7815}" sibTransId="{3A1D53F5-4E4B-4AF9-9052-FA34D59E4777}"/>
    <dgm:cxn modelId="{18C9C05D-3729-4097-854C-0F0270789677}" type="presOf" srcId="{4378E4E0-BAF1-4F2B-B86E-DB7EACD8B888}" destId="{D88C5DFA-9885-4AFA-9F32-87786E18AEF9}" srcOrd="0" destOrd="0" presId="urn:microsoft.com/office/officeart/2005/8/layout/process1"/>
    <dgm:cxn modelId="{7236AECD-EAEA-4A5E-B53D-A99F3C27454F}" type="presOf" srcId="{F4D2FE4F-9BBE-45F9-B1ED-DD43272B7C58}" destId="{2022AFD8-F2E7-4647-909A-EBC1669C55AD}" srcOrd="1" destOrd="0" presId="urn:microsoft.com/office/officeart/2005/8/layout/process1"/>
    <dgm:cxn modelId="{374C5319-71CE-46F1-B208-631D18E95B62}" srcId="{4378E4E0-BAF1-4F2B-B86E-DB7EACD8B888}" destId="{909A7049-FDB1-4512-A528-A270E33BA980}" srcOrd="1" destOrd="0" parTransId="{A55FE605-5586-4157-9284-8D1AD3F14031}" sibTransId="{F4D2FE4F-9BBE-45F9-B1ED-DD43272B7C58}"/>
    <dgm:cxn modelId="{D1DA54AF-72E4-46A8-9396-716EB3C416BF}" type="presOf" srcId="{3A1D53F5-4E4B-4AF9-9052-FA34D59E4777}" destId="{3427552F-9246-4820-AD77-23B7E4CC0F96}" srcOrd="0" destOrd="0" presId="urn:microsoft.com/office/officeart/2005/8/layout/process1"/>
    <dgm:cxn modelId="{0FA0FE39-067E-452C-8A74-C91CCA6E48F8}" type="presOf" srcId="{989B4D54-9B6F-4035-B137-801F5DB93D1B}" destId="{86797FCE-E262-44CC-B627-701D2D573BF7}" srcOrd="0" destOrd="0" presId="urn:microsoft.com/office/officeart/2005/8/layout/process1"/>
    <dgm:cxn modelId="{F6707946-9B6F-4171-8BC2-4BBD134E0F1B}" type="presOf" srcId="{909A7049-FDB1-4512-A528-A270E33BA980}" destId="{4791A9FA-77DD-4317-8C0E-D93C429005FB}" srcOrd="0" destOrd="0" presId="urn:microsoft.com/office/officeart/2005/8/layout/process1"/>
    <dgm:cxn modelId="{F8151C92-97AE-4886-A7C9-DB6E2DFE84B6}" type="presOf" srcId="{F4D2FE4F-9BBE-45F9-B1ED-DD43272B7C58}" destId="{36DE6AA3-4A9B-4FA7-B3D9-7656D7D80234}" srcOrd="0" destOrd="0" presId="urn:microsoft.com/office/officeart/2005/8/layout/process1"/>
    <dgm:cxn modelId="{1E096260-7B20-461A-A5E5-0E6E8A1DB477}" srcId="{4378E4E0-BAF1-4F2B-B86E-DB7EACD8B888}" destId="{989B4D54-9B6F-4035-B137-801F5DB93D1B}" srcOrd="2" destOrd="0" parTransId="{998F1156-4761-4618-A289-AC7CC31187A5}" sibTransId="{C3E1BAFA-1375-430E-B1CE-52CEEB33CB91}"/>
    <dgm:cxn modelId="{BF30617A-A70D-4E18-84BE-7DF00C244168}" type="presParOf" srcId="{D88C5DFA-9885-4AFA-9F32-87786E18AEF9}" destId="{9E198DA7-67B7-4FFD-8C54-BCA869940503}" srcOrd="0" destOrd="0" presId="urn:microsoft.com/office/officeart/2005/8/layout/process1"/>
    <dgm:cxn modelId="{C4717AF9-C6A4-4898-8D04-B3F44473F19F}" type="presParOf" srcId="{D88C5DFA-9885-4AFA-9F32-87786E18AEF9}" destId="{3427552F-9246-4820-AD77-23B7E4CC0F96}" srcOrd="1" destOrd="0" presId="urn:microsoft.com/office/officeart/2005/8/layout/process1"/>
    <dgm:cxn modelId="{EDCCB5D4-847C-4753-8D52-BBE0F78075E9}" type="presParOf" srcId="{3427552F-9246-4820-AD77-23B7E4CC0F96}" destId="{C3B1FA8F-3547-499D-A33E-AE8A8023C65F}" srcOrd="0" destOrd="0" presId="urn:microsoft.com/office/officeart/2005/8/layout/process1"/>
    <dgm:cxn modelId="{3AE85B19-938F-4839-9FCC-981913C351D8}" type="presParOf" srcId="{D88C5DFA-9885-4AFA-9F32-87786E18AEF9}" destId="{4791A9FA-77DD-4317-8C0E-D93C429005FB}" srcOrd="2" destOrd="0" presId="urn:microsoft.com/office/officeart/2005/8/layout/process1"/>
    <dgm:cxn modelId="{B4F41FD0-6D95-4EA9-BFFE-44E5C62398B9}" type="presParOf" srcId="{D88C5DFA-9885-4AFA-9F32-87786E18AEF9}" destId="{36DE6AA3-4A9B-4FA7-B3D9-7656D7D80234}" srcOrd="3" destOrd="0" presId="urn:microsoft.com/office/officeart/2005/8/layout/process1"/>
    <dgm:cxn modelId="{F891218E-1313-4EAC-9466-8BE5950E0616}" type="presParOf" srcId="{36DE6AA3-4A9B-4FA7-B3D9-7656D7D80234}" destId="{2022AFD8-F2E7-4647-909A-EBC1669C55AD}" srcOrd="0" destOrd="0" presId="urn:microsoft.com/office/officeart/2005/8/layout/process1"/>
    <dgm:cxn modelId="{CF495E89-51F1-438F-ACE2-B373750CCFB3}" type="presParOf" srcId="{D88C5DFA-9885-4AFA-9F32-87786E18AEF9}" destId="{86797FCE-E262-44CC-B627-701D2D573BF7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D6F4ED0-B005-465A-9AEB-F8F1E76BA7C2}" type="doc">
      <dgm:prSet loTypeId="urn:microsoft.com/office/officeart/2008/layout/PictureAccentList" loCatId="picture" qsTypeId="urn:microsoft.com/office/officeart/2005/8/quickstyle/3d1" qsCatId="3D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9C4DA8C0-8D3A-4BF4-A4CE-9509F52D85C6}">
      <dgm:prSet phldrT="[Text]" custT="1"/>
      <dgm:spPr/>
      <dgm:t>
        <a:bodyPr/>
        <a:lstStyle/>
        <a:p>
          <a:r>
            <a:rPr lang="en-US" sz="7500" b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QUY TRÌNH</a:t>
          </a:r>
        </a:p>
        <a:p>
          <a:r>
            <a:rPr lang="en-US" sz="7500" b="1" smtClean="0">
              <a:latin typeface="Times New Roman" pitchFamily="18" charset="0"/>
              <a:cs typeface="Times New Roman" pitchFamily="18" charset="0"/>
            </a:rPr>
            <a:t>Thực hiện hệ thống hóa kỳ 2</a:t>
          </a:r>
          <a:endParaRPr lang="en-US" sz="7500" b="1">
            <a:latin typeface="Times New Roman" pitchFamily="18" charset="0"/>
            <a:cs typeface="Times New Roman" pitchFamily="18" charset="0"/>
          </a:endParaRPr>
        </a:p>
      </dgm:t>
    </dgm:pt>
    <dgm:pt modelId="{2D72E2F0-B83B-4A39-86CD-8FB3347206DF}" type="parTrans" cxnId="{4A2C1B79-2E5C-40D9-B2F8-A43FA70F3603}">
      <dgm:prSet/>
      <dgm:spPr/>
      <dgm:t>
        <a:bodyPr/>
        <a:lstStyle/>
        <a:p>
          <a:endParaRPr lang="en-US"/>
        </a:p>
      </dgm:t>
    </dgm:pt>
    <dgm:pt modelId="{88699302-1033-40C3-A861-47AF52B66CCD}" type="sibTrans" cxnId="{4A2C1B79-2E5C-40D9-B2F8-A43FA70F3603}">
      <dgm:prSet/>
      <dgm:spPr/>
      <dgm:t>
        <a:bodyPr/>
        <a:lstStyle/>
        <a:p>
          <a:endParaRPr lang="en-US"/>
        </a:p>
      </dgm:t>
    </dgm:pt>
    <dgm:pt modelId="{45362014-2A27-4353-A613-11785F490A12}" type="pres">
      <dgm:prSet presAssocID="{FD6F4ED0-B005-465A-9AEB-F8F1E76BA7C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F0CA908-7665-4FFE-BCEE-9A86A818A0DF}" type="pres">
      <dgm:prSet presAssocID="{9C4DA8C0-8D3A-4BF4-A4CE-9509F52D85C6}" presName="root" presStyleCnt="0">
        <dgm:presLayoutVars>
          <dgm:chMax/>
          <dgm:chPref val="4"/>
        </dgm:presLayoutVars>
      </dgm:prSet>
      <dgm:spPr/>
      <dgm:t>
        <a:bodyPr/>
        <a:lstStyle/>
        <a:p>
          <a:endParaRPr lang="en-US"/>
        </a:p>
      </dgm:t>
    </dgm:pt>
    <dgm:pt modelId="{19668AE5-83E7-4170-9121-BB62CE6FBE77}" type="pres">
      <dgm:prSet presAssocID="{9C4DA8C0-8D3A-4BF4-A4CE-9509F52D85C6}" presName="rootComposite" presStyleCnt="0">
        <dgm:presLayoutVars/>
      </dgm:prSet>
      <dgm:spPr/>
      <dgm:t>
        <a:bodyPr/>
        <a:lstStyle/>
        <a:p>
          <a:endParaRPr lang="en-US"/>
        </a:p>
      </dgm:t>
    </dgm:pt>
    <dgm:pt modelId="{8FA8E9B6-B006-4C24-BF34-47F096BE9E9E}" type="pres">
      <dgm:prSet presAssocID="{9C4DA8C0-8D3A-4BF4-A4CE-9509F52D85C6}" presName="rootText" presStyleLbl="node0" presStyleIdx="0" presStyleCnt="1" custScaleY="300413" custLinFactNeighborX="-3443" custLinFactNeighborY="4444">
        <dgm:presLayoutVars>
          <dgm:chMax/>
          <dgm:chPref val="4"/>
        </dgm:presLayoutVars>
      </dgm:prSet>
      <dgm:spPr/>
      <dgm:t>
        <a:bodyPr/>
        <a:lstStyle/>
        <a:p>
          <a:endParaRPr lang="en-US"/>
        </a:p>
      </dgm:t>
    </dgm:pt>
    <dgm:pt modelId="{5DD64C05-6608-468A-AAEC-C7DB143636F5}" type="pres">
      <dgm:prSet presAssocID="{9C4DA8C0-8D3A-4BF4-A4CE-9509F52D85C6}" presName="childShap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B0E29284-3986-4DED-B442-17AB05810D6D}" type="presOf" srcId="{FD6F4ED0-B005-465A-9AEB-F8F1E76BA7C2}" destId="{45362014-2A27-4353-A613-11785F490A12}" srcOrd="0" destOrd="0" presId="urn:microsoft.com/office/officeart/2008/layout/PictureAccentList"/>
    <dgm:cxn modelId="{04321FD6-E010-4B58-A359-F29E2812328E}" type="presOf" srcId="{9C4DA8C0-8D3A-4BF4-A4CE-9509F52D85C6}" destId="{8FA8E9B6-B006-4C24-BF34-47F096BE9E9E}" srcOrd="0" destOrd="0" presId="urn:microsoft.com/office/officeart/2008/layout/PictureAccentList"/>
    <dgm:cxn modelId="{4A2C1B79-2E5C-40D9-B2F8-A43FA70F3603}" srcId="{FD6F4ED0-B005-465A-9AEB-F8F1E76BA7C2}" destId="{9C4DA8C0-8D3A-4BF4-A4CE-9509F52D85C6}" srcOrd="0" destOrd="0" parTransId="{2D72E2F0-B83B-4A39-86CD-8FB3347206DF}" sibTransId="{88699302-1033-40C3-A861-47AF52B66CCD}"/>
    <dgm:cxn modelId="{023EC887-DF93-4C5A-92B0-5BE70491D6F6}" type="presParOf" srcId="{45362014-2A27-4353-A613-11785F490A12}" destId="{6F0CA908-7665-4FFE-BCEE-9A86A818A0DF}" srcOrd="0" destOrd="0" presId="urn:microsoft.com/office/officeart/2008/layout/PictureAccentList"/>
    <dgm:cxn modelId="{1EE21D97-0FB2-4A49-8EDC-41CC72B73030}" type="presParOf" srcId="{6F0CA908-7665-4FFE-BCEE-9A86A818A0DF}" destId="{19668AE5-83E7-4170-9121-BB62CE6FBE77}" srcOrd="0" destOrd="0" presId="urn:microsoft.com/office/officeart/2008/layout/PictureAccentList"/>
    <dgm:cxn modelId="{0E696A37-80C2-406A-B266-8CD60627C09C}" type="presParOf" srcId="{19668AE5-83E7-4170-9121-BB62CE6FBE77}" destId="{8FA8E9B6-B006-4C24-BF34-47F096BE9E9E}" srcOrd="0" destOrd="0" presId="urn:microsoft.com/office/officeart/2008/layout/PictureAccentList"/>
    <dgm:cxn modelId="{325E0098-D188-457A-900D-4FB1D3AEA9E7}" type="presParOf" srcId="{6F0CA908-7665-4FFE-BCEE-9A86A818A0DF}" destId="{5DD64C05-6608-468A-AAEC-C7DB143636F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D6F4ED0-B005-465A-9AEB-F8F1E76BA7C2}" type="doc">
      <dgm:prSet loTypeId="urn:microsoft.com/office/officeart/2008/layout/PictureAccentList" loCatId="picture" qsTypeId="urn:microsoft.com/office/officeart/2005/8/quickstyle/3d1" qsCatId="3D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9C4DA8C0-8D3A-4BF4-A4CE-9509F52D85C6}">
      <dgm:prSet phldrT="[Text]" custT="1"/>
      <dgm:spPr/>
      <dgm:t>
        <a:bodyPr/>
        <a:lstStyle/>
        <a:p>
          <a:r>
            <a:rPr lang="en-US" sz="7500" b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CÁCH THỨC</a:t>
          </a:r>
        </a:p>
        <a:p>
          <a:r>
            <a:rPr lang="en-US" sz="7500" b="1" smtClean="0">
              <a:latin typeface="Times New Roman" pitchFamily="18" charset="0"/>
              <a:cs typeface="Times New Roman" pitchFamily="18" charset="0"/>
            </a:rPr>
            <a:t>Rà soát, hệ thống hóa cụ thể</a:t>
          </a:r>
          <a:endParaRPr lang="en-US" sz="7500" b="1">
            <a:latin typeface="Times New Roman" pitchFamily="18" charset="0"/>
            <a:cs typeface="Times New Roman" pitchFamily="18" charset="0"/>
          </a:endParaRPr>
        </a:p>
      </dgm:t>
    </dgm:pt>
    <dgm:pt modelId="{2D72E2F0-B83B-4A39-86CD-8FB3347206DF}" type="parTrans" cxnId="{4A2C1B79-2E5C-40D9-B2F8-A43FA70F3603}">
      <dgm:prSet/>
      <dgm:spPr/>
      <dgm:t>
        <a:bodyPr/>
        <a:lstStyle/>
        <a:p>
          <a:endParaRPr lang="en-US"/>
        </a:p>
      </dgm:t>
    </dgm:pt>
    <dgm:pt modelId="{88699302-1033-40C3-A861-47AF52B66CCD}" type="sibTrans" cxnId="{4A2C1B79-2E5C-40D9-B2F8-A43FA70F3603}">
      <dgm:prSet/>
      <dgm:spPr/>
      <dgm:t>
        <a:bodyPr/>
        <a:lstStyle/>
        <a:p>
          <a:endParaRPr lang="en-US"/>
        </a:p>
      </dgm:t>
    </dgm:pt>
    <dgm:pt modelId="{45362014-2A27-4353-A613-11785F490A12}" type="pres">
      <dgm:prSet presAssocID="{FD6F4ED0-B005-465A-9AEB-F8F1E76BA7C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F0CA908-7665-4FFE-BCEE-9A86A818A0DF}" type="pres">
      <dgm:prSet presAssocID="{9C4DA8C0-8D3A-4BF4-A4CE-9509F52D85C6}" presName="root" presStyleCnt="0">
        <dgm:presLayoutVars>
          <dgm:chMax/>
          <dgm:chPref val="4"/>
        </dgm:presLayoutVars>
      </dgm:prSet>
      <dgm:spPr/>
      <dgm:t>
        <a:bodyPr/>
        <a:lstStyle/>
        <a:p>
          <a:endParaRPr lang="en-US"/>
        </a:p>
      </dgm:t>
    </dgm:pt>
    <dgm:pt modelId="{19668AE5-83E7-4170-9121-BB62CE6FBE77}" type="pres">
      <dgm:prSet presAssocID="{9C4DA8C0-8D3A-4BF4-A4CE-9509F52D85C6}" presName="rootComposite" presStyleCnt="0">
        <dgm:presLayoutVars/>
      </dgm:prSet>
      <dgm:spPr/>
      <dgm:t>
        <a:bodyPr/>
        <a:lstStyle/>
        <a:p>
          <a:endParaRPr lang="en-US"/>
        </a:p>
      </dgm:t>
    </dgm:pt>
    <dgm:pt modelId="{8FA8E9B6-B006-4C24-BF34-47F096BE9E9E}" type="pres">
      <dgm:prSet presAssocID="{9C4DA8C0-8D3A-4BF4-A4CE-9509F52D85C6}" presName="rootText" presStyleLbl="node0" presStyleIdx="0" presStyleCnt="1" custScaleY="224633" custLinFactNeighborX="-3443" custLinFactNeighborY="4444">
        <dgm:presLayoutVars>
          <dgm:chMax/>
          <dgm:chPref val="4"/>
        </dgm:presLayoutVars>
      </dgm:prSet>
      <dgm:spPr/>
      <dgm:t>
        <a:bodyPr/>
        <a:lstStyle/>
        <a:p>
          <a:endParaRPr lang="en-US"/>
        </a:p>
      </dgm:t>
    </dgm:pt>
    <dgm:pt modelId="{5DD64C05-6608-468A-AAEC-C7DB143636F5}" type="pres">
      <dgm:prSet presAssocID="{9C4DA8C0-8D3A-4BF4-A4CE-9509F52D85C6}" presName="childShap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4E5CB4F3-9B35-4AFB-914A-D9FBBFF7053D}" type="presOf" srcId="{9C4DA8C0-8D3A-4BF4-A4CE-9509F52D85C6}" destId="{8FA8E9B6-B006-4C24-BF34-47F096BE9E9E}" srcOrd="0" destOrd="0" presId="urn:microsoft.com/office/officeart/2008/layout/PictureAccentList"/>
    <dgm:cxn modelId="{4A2C1B79-2E5C-40D9-B2F8-A43FA70F3603}" srcId="{FD6F4ED0-B005-465A-9AEB-F8F1E76BA7C2}" destId="{9C4DA8C0-8D3A-4BF4-A4CE-9509F52D85C6}" srcOrd="0" destOrd="0" parTransId="{2D72E2F0-B83B-4A39-86CD-8FB3347206DF}" sibTransId="{88699302-1033-40C3-A861-47AF52B66CCD}"/>
    <dgm:cxn modelId="{64663651-9224-4CF8-94DA-9A7809683A15}" type="presOf" srcId="{FD6F4ED0-B005-465A-9AEB-F8F1E76BA7C2}" destId="{45362014-2A27-4353-A613-11785F490A12}" srcOrd="0" destOrd="0" presId="urn:microsoft.com/office/officeart/2008/layout/PictureAccentList"/>
    <dgm:cxn modelId="{1A05A550-CE38-4846-8F7D-970335E161EA}" type="presParOf" srcId="{45362014-2A27-4353-A613-11785F490A12}" destId="{6F0CA908-7665-4FFE-BCEE-9A86A818A0DF}" srcOrd="0" destOrd="0" presId="urn:microsoft.com/office/officeart/2008/layout/PictureAccentList"/>
    <dgm:cxn modelId="{41902B4A-9276-4436-8386-7F22563B06AE}" type="presParOf" srcId="{6F0CA908-7665-4FFE-BCEE-9A86A818A0DF}" destId="{19668AE5-83E7-4170-9121-BB62CE6FBE77}" srcOrd="0" destOrd="0" presId="urn:microsoft.com/office/officeart/2008/layout/PictureAccentList"/>
    <dgm:cxn modelId="{00AEF023-E96C-4F0A-9D28-5A2901170561}" type="presParOf" srcId="{19668AE5-83E7-4170-9121-BB62CE6FBE77}" destId="{8FA8E9B6-B006-4C24-BF34-47F096BE9E9E}" srcOrd="0" destOrd="0" presId="urn:microsoft.com/office/officeart/2008/layout/PictureAccentList"/>
    <dgm:cxn modelId="{C381851A-12E4-4B5D-834F-0B9EFB133FA2}" type="presParOf" srcId="{6F0CA908-7665-4FFE-BCEE-9A86A818A0DF}" destId="{5DD64C05-6608-468A-AAEC-C7DB143636F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019E827-BD75-4B6F-9535-A930A5275EB9}" type="doc">
      <dgm:prSet loTypeId="urn:microsoft.com/office/officeart/2005/8/layout/default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BD3D3DA-377E-4C76-BD44-C170359DAD3D}">
      <dgm:prSet phldrT="[Text]"/>
      <dgm:spPr/>
      <dgm:t>
        <a:bodyPr/>
        <a:lstStyle/>
        <a:p>
          <a:pPr algn="ctr"/>
          <a:r>
            <a:rPr lang="en-US" b="1" smtClean="0">
              <a:solidFill>
                <a:srgbClr val="FFFF00"/>
              </a:solidFill>
            </a:rPr>
            <a:t>Cần trao đổi - liên hệ Phòng </a:t>
          </a:r>
          <a:r>
            <a:rPr lang="en-US" b="1" smtClean="0">
              <a:solidFill>
                <a:srgbClr val="FFFF00"/>
              </a:solidFill>
            </a:rPr>
            <a:t>XD&amp;KT VBQPPL, Sở Tư pháp</a:t>
          </a:r>
          <a:endParaRPr lang="en-US" b="1" smtClean="0">
            <a:solidFill>
              <a:srgbClr val="FFFF00"/>
            </a:solidFill>
          </a:endParaRPr>
        </a:p>
        <a:p>
          <a:pPr algn="just"/>
          <a:r>
            <a:rPr lang="en-US" smtClean="0"/>
            <a:t>1. Trực tiếp đến </a:t>
          </a:r>
          <a:r>
            <a:rPr lang="en-US" smtClean="0"/>
            <a:t>Phòng</a:t>
          </a:r>
          <a:r>
            <a:rPr lang="en-US" smtClean="0"/>
            <a:t>.</a:t>
          </a:r>
        </a:p>
        <a:p>
          <a:pPr algn="just"/>
          <a:r>
            <a:rPr lang="en-US" smtClean="0"/>
            <a:t>2. Qua điện thoại: </a:t>
          </a:r>
          <a:r>
            <a:rPr lang="en-US" b="0" i="0" smtClean="0"/>
            <a:t>3.959.125 - gặp Hà.</a:t>
          </a:r>
          <a:endParaRPr lang="en-US" b="0" i="0" smtClean="0"/>
        </a:p>
        <a:p>
          <a:pPr algn="l"/>
          <a:r>
            <a:rPr lang="en-US" b="0" i="0" smtClean="0"/>
            <a:t>3. Qua email: pktvbqppl@tuphap.daklak.gov.vn</a:t>
          </a:r>
          <a:endParaRPr lang="en-US"/>
        </a:p>
      </dgm:t>
    </dgm:pt>
    <dgm:pt modelId="{2993413E-5439-45E4-8228-888F1279BC13}" type="parTrans" cxnId="{D24BA8AB-05E1-4291-8115-12F888DE3A0A}">
      <dgm:prSet/>
      <dgm:spPr/>
      <dgm:t>
        <a:bodyPr/>
        <a:lstStyle/>
        <a:p>
          <a:endParaRPr lang="en-US"/>
        </a:p>
      </dgm:t>
    </dgm:pt>
    <dgm:pt modelId="{DA8177C7-CCE9-4DB2-8B0A-91465DD71A17}" type="sibTrans" cxnId="{D24BA8AB-05E1-4291-8115-12F888DE3A0A}">
      <dgm:prSet/>
      <dgm:spPr/>
      <dgm:t>
        <a:bodyPr/>
        <a:lstStyle/>
        <a:p>
          <a:endParaRPr lang="en-US"/>
        </a:p>
      </dgm:t>
    </dgm:pt>
    <dgm:pt modelId="{EDA80B8B-CBD6-4092-AB85-0F815048FA3A}" type="pres">
      <dgm:prSet presAssocID="{E019E827-BD75-4B6F-9535-A930A5275EB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27CFD4F-2F30-441F-B362-91C25047F8C4}" type="pres">
      <dgm:prSet presAssocID="{6BD3D3DA-377E-4C76-BD44-C170359DAD3D}" presName="node" presStyleLbl="node1" presStyleIdx="0" presStyleCnt="1" custScaleX="128000" custScaleY="1063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CD8E8A-D160-4FDE-AD49-FD3CB87F11C9}" type="presOf" srcId="{6BD3D3DA-377E-4C76-BD44-C170359DAD3D}" destId="{C27CFD4F-2F30-441F-B362-91C25047F8C4}" srcOrd="0" destOrd="0" presId="urn:microsoft.com/office/officeart/2005/8/layout/default"/>
    <dgm:cxn modelId="{DFD1A202-5719-46AE-B654-E79CAD632175}" type="presOf" srcId="{E019E827-BD75-4B6F-9535-A930A5275EB9}" destId="{EDA80B8B-CBD6-4092-AB85-0F815048FA3A}" srcOrd="0" destOrd="0" presId="urn:microsoft.com/office/officeart/2005/8/layout/default"/>
    <dgm:cxn modelId="{D24BA8AB-05E1-4291-8115-12F888DE3A0A}" srcId="{E019E827-BD75-4B6F-9535-A930A5275EB9}" destId="{6BD3D3DA-377E-4C76-BD44-C170359DAD3D}" srcOrd="0" destOrd="0" parTransId="{2993413E-5439-45E4-8228-888F1279BC13}" sibTransId="{DA8177C7-CCE9-4DB2-8B0A-91465DD71A17}"/>
    <dgm:cxn modelId="{664B12C9-28D2-4B4A-A695-3EA783998693}" type="presParOf" srcId="{EDA80B8B-CBD6-4092-AB85-0F815048FA3A}" destId="{C27CFD4F-2F30-441F-B362-91C25047F8C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019E827-BD75-4B6F-9535-A930A5275EB9}" type="doc">
      <dgm:prSet loTypeId="urn:microsoft.com/office/officeart/2005/8/layout/default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BD3D3DA-377E-4C76-BD44-C170359DAD3D}">
      <dgm:prSet phldrT="[Text]"/>
      <dgm:spPr/>
      <dgm:t>
        <a:bodyPr/>
        <a:lstStyle/>
        <a:p>
          <a:pPr algn="just"/>
          <a:r>
            <a:rPr lang="en-US" smtClean="0"/>
            <a:t>1. </a:t>
          </a:r>
          <a:r>
            <a:rPr lang="en-US" smtClean="0">
              <a:hlinkClick xmlns:r="http://schemas.openxmlformats.org/officeDocument/2006/relationships" r:id="rId1" action="ppaction://hlinkfile"/>
            </a:rPr>
            <a:t>Về Chỉ thị</a:t>
          </a:r>
          <a:r>
            <a:rPr lang="en-US" smtClean="0"/>
            <a:t> </a:t>
          </a:r>
          <a:r>
            <a:rPr lang="en-US" smtClean="0">
              <a:hlinkClick xmlns:r="http://schemas.openxmlformats.org/officeDocument/2006/relationships" r:id="rId2" action="ppaction://hlinkfile"/>
            </a:rPr>
            <a:t>(*)</a:t>
          </a:r>
          <a:endParaRPr lang="en-US" smtClean="0"/>
        </a:p>
        <a:p>
          <a:pPr algn="just"/>
          <a:r>
            <a:rPr lang="en-US" smtClean="0"/>
            <a:t>2. </a:t>
          </a:r>
          <a:r>
            <a:rPr lang="en-US" smtClean="0">
              <a:hlinkClick xmlns:r="http://schemas.openxmlformats.org/officeDocument/2006/relationships" r:id="rId3" action="ppaction://hlinkfile"/>
            </a:rPr>
            <a:t>Về TTHC</a:t>
          </a:r>
          <a:endParaRPr lang="en-US"/>
        </a:p>
      </dgm:t>
    </dgm:pt>
    <dgm:pt modelId="{2993413E-5439-45E4-8228-888F1279BC13}" type="parTrans" cxnId="{D24BA8AB-05E1-4291-8115-12F888DE3A0A}">
      <dgm:prSet/>
      <dgm:spPr/>
      <dgm:t>
        <a:bodyPr/>
        <a:lstStyle/>
        <a:p>
          <a:endParaRPr lang="en-US"/>
        </a:p>
      </dgm:t>
    </dgm:pt>
    <dgm:pt modelId="{DA8177C7-CCE9-4DB2-8B0A-91465DD71A17}" type="sibTrans" cxnId="{D24BA8AB-05E1-4291-8115-12F888DE3A0A}">
      <dgm:prSet/>
      <dgm:spPr/>
      <dgm:t>
        <a:bodyPr/>
        <a:lstStyle/>
        <a:p>
          <a:endParaRPr lang="en-US"/>
        </a:p>
      </dgm:t>
    </dgm:pt>
    <dgm:pt modelId="{EDA80B8B-CBD6-4092-AB85-0F815048FA3A}" type="pres">
      <dgm:prSet presAssocID="{E019E827-BD75-4B6F-9535-A930A5275EB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27CFD4F-2F30-441F-B362-91C25047F8C4}" type="pres">
      <dgm:prSet presAssocID="{6BD3D3DA-377E-4C76-BD44-C170359DAD3D}" presName="node" presStyleLbl="node1" presStyleIdx="0" presStyleCnt="1" custScaleX="128000" custScaleY="106319" custLinFactNeighborY="2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F01BC7-0387-4685-9B01-DC93260D58E1}" type="presOf" srcId="{6BD3D3DA-377E-4C76-BD44-C170359DAD3D}" destId="{C27CFD4F-2F30-441F-B362-91C25047F8C4}" srcOrd="0" destOrd="0" presId="urn:microsoft.com/office/officeart/2005/8/layout/default"/>
    <dgm:cxn modelId="{0C729BA0-B82F-440B-B6ED-EE55C201463B}" type="presOf" srcId="{E019E827-BD75-4B6F-9535-A930A5275EB9}" destId="{EDA80B8B-CBD6-4092-AB85-0F815048FA3A}" srcOrd="0" destOrd="0" presId="urn:microsoft.com/office/officeart/2005/8/layout/default"/>
    <dgm:cxn modelId="{D24BA8AB-05E1-4291-8115-12F888DE3A0A}" srcId="{E019E827-BD75-4B6F-9535-A930A5275EB9}" destId="{6BD3D3DA-377E-4C76-BD44-C170359DAD3D}" srcOrd="0" destOrd="0" parTransId="{2993413E-5439-45E4-8228-888F1279BC13}" sibTransId="{DA8177C7-CCE9-4DB2-8B0A-91465DD71A17}"/>
    <dgm:cxn modelId="{1D8D9ADC-294C-4A5E-8D10-C43B2E77701E}" type="presParOf" srcId="{EDA80B8B-CBD6-4092-AB85-0F815048FA3A}" destId="{C27CFD4F-2F30-441F-B362-91C25047F8C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A8E9B6-B006-4C24-BF34-47F096BE9E9E}">
      <dsp:nvSpPr>
        <dsp:cNvPr id="0" name=""/>
        <dsp:cNvSpPr/>
      </dsp:nvSpPr>
      <dsp:spPr>
        <a:xfrm>
          <a:off x="0" y="50312"/>
          <a:ext cx="12191999" cy="67573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925" tIns="107950" rIns="161925" bIns="107950" numCol="1" spcCol="1270" anchor="ctr" anchorCtr="0">
          <a:noAutofit/>
        </a:bodyPr>
        <a:lstStyle/>
        <a:p>
          <a:pPr lvl="0" algn="ctr" defTabSz="3778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500" b="1" kern="12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HỘI THẢO</a:t>
          </a:r>
        </a:p>
        <a:p>
          <a:pPr lvl="0" algn="ctr" defTabSz="3778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500" b="1" kern="120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hệ thống hóa kỳ 2</a:t>
          </a:r>
        </a:p>
        <a:p>
          <a:pPr lvl="0" algn="ctr" defTabSz="3778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500" b="1" kern="12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(2014 - 2018)</a:t>
          </a:r>
          <a:endParaRPr lang="en-US" sz="8500" b="1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7917" y="248229"/>
        <a:ext cx="11796165" cy="63615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2E1ACD-8B27-4B99-9E68-41C58673F1C6}">
      <dsp:nvSpPr>
        <dsp:cNvPr id="0" name=""/>
        <dsp:cNvSpPr/>
      </dsp:nvSpPr>
      <dsp:spPr>
        <a:xfrm>
          <a:off x="161313" y="1835050"/>
          <a:ext cx="2912272" cy="31878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735" tIns="38735" rIns="38735" bIns="3873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100" b="1" kern="1200" smtClean="0">
              <a:solidFill>
                <a:srgbClr val="FFFF00"/>
              </a:solidFill>
            </a:rPr>
            <a:t>Cơ sở pháp lý </a:t>
          </a:r>
          <a:r>
            <a:rPr lang="en-US" sz="6100" b="1" kern="1200" smtClean="0">
              <a:solidFill>
                <a:srgbClr val="FFFF00"/>
              </a:solidFill>
              <a:hlinkClick xmlns:r="http://schemas.openxmlformats.org/officeDocument/2006/relationships" r:id="rId1" action="ppaction://hlinkfile"/>
            </a:rPr>
            <a:t>(*)</a:t>
          </a:r>
          <a:endParaRPr lang="en-US" sz="6100" b="1" kern="1200">
            <a:solidFill>
              <a:srgbClr val="FFFF00"/>
            </a:solidFill>
          </a:endParaRPr>
        </a:p>
      </dsp:txBody>
      <dsp:txXfrm>
        <a:off x="246611" y="1920348"/>
        <a:ext cx="2741676" cy="3017301"/>
      </dsp:txXfrm>
    </dsp:sp>
    <dsp:sp modelId="{DB6A1D57-8C44-428F-9F23-18D07D91A512}">
      <dsp:nvSpPr>
        <dsp:cNvPr id="0" name=""/>
        <dsp:cNvSpPr/>
      </dsp:nvSpPr>
      <dsp:spPr>
        <a:xfrm rot="19467457">
          <a:off x="2779831" y="2470642"/>
          <a:ext cx="3153320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3153320" y="4183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4277658" y="2433645"/>
        <a:ext cx="157666" cy="157666"/>
      </dsp:txXfrm>
    </dsp:sp>
    <dsp:sp modelId="{3BC32A82-995A-4E0B-BD67-B21C2E8868EB}">
      <dsp:nvSpPr>
        <dsp:cNvPr id="0" name=""/>
        <dsp:cNvSpPr/>
      </dsp:nvSpPr>
      <dsp:spPr>
        <a:xfrm>
          <a:off x="5639397" y="2009"/>
          <a:ext cx="6375795" cy="31878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735" tIns="38735" rIns="38735" bIns="3873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100" b="1" kern="1200" smtClean="0"/>
            <a:t>Điều </a:t>
          </a:r>
          <a:r>
            <a:rPr lang="en-US" sz="6100" b="1" kern="1200" smtClean="0">
              <a:solidFill>
                <a:srgbClr val="FFFF00"/>
              </a:solidFill>
            </a:rPr>
            <a:t>170</a:t>
          </a:r>
          <a:r>
            <a:rPr lang="en-US" sz="6100" b="1" kern="1200" smtClean="0"/>
            <a:t> Luật BHVBQPPL 2015 </a:t>
          </a:r>
          <a:endParaRPr lang="en-US" sz="6100" b="1" kern="1200"/>
        </a:p>
      </dsp:txBody>
      <dsp:txXfrm>
        <a:off x="5732767" y="95379"/>
        <a:ext cx="6189055" cy="3001157"/>
      </dsp:txXfrm>
    </dsp:sp>
    <dsp:sp modelId="{1E55EC2D-ADEB-4C39-A136-1D9BFA9A86E7}">
      <dsp:nvSpPr>
        <dsp:cNvPr id="0" name=""/>
        <dsp:cNvSpPr/>
      </dsp:nvSpPr>
      <dsp:spPr>
        <a:xfrm rot="2132543">
          <a:off x="2779831" y="4303684"/>
          <a:ext cx="3153320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3153320" y="4183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4277658" y="4266687"/>
        <a:ext cx="157666" cy="157666"/>
      </dsp:txXfrm>
    </dsp:sp>
    <dsp:sp modelId="{88B21368-4944-4019-9965-1E62F1C0EDEA}">
      <dsp:nvSpPr>
        <dsp:cNvPr id="0" name=""/>
        <dsp:cNvSpPr/>
      </dsp:nvSpPr>
      <dsp:spPr>
        <a:xfrm>
          <a:off x="5639397" y="3668091"/>
          <a:ext cx="6375795" cy="31878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735" tIns="38735" rIns="38735" bIns="38735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100" b="1" kern="1200" smtClean="0">
              <a:solidFill>
                <a:srgbClr val="FFFF00"/>
              </a:solidFill>
            </a:rPr>
            <a:t>Mục 5 Chương IX </a:t>
          </a:r>
          <a:r>
            <a:rPr lang="en-US" sz="6100" b="1" kern="1200" smtClean="0"/>
            <a:t>NĐ 34/2016/NĐ-CP (Điều 164 - 169)</a:t>
          </a:r>
          <a:endParaRPr lang="en-US" sz="6100" b="1" kern="1200"/>
        </a:p>
      </dsp:txBody>
      <dsp:txXfrm>
        <a:off x="5732767" y="3761461"/>
        <a:ext cx="6189055" cy="30011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198DA7-67B7-4FFD-8C54-BCA869940503}">
      <dsp:nvSpPr>
        <dsp:cNvPr id="0" name=""/>
        <dsp:cNvSpPr/>
      </dsp:nvSpPr>
      <dsp:spPr>
        <a:xfrm>
          <a:off x="5" y="1736280"/>
          <a:ext cx="3202781" cy="33854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b="1" kern="1200" smtClean="0"/>
            <a:t>Hệ thống hóa kỳ 1 </a:t>
          </a:r>
          <a:r>
            <a:rPr lang="en-US" sz="5000" b="1" kern="1200" smtClean="0">
              <a:solidFill>
                <a:schemeClr val="tx1"/>
              </a:solidFill>
            </a:rPr>
            <a:t>(2013)</a:t>
          </a:r>
          <a:endParaRPr lang="en-US" sz="5000" b="1" kern="1200">
            <a:solidFill>
              <a:schemeClr val="tx1"/>
            </a:solidFill>
          </a:endParaRPr>
        </a:p>
      </dsp:txBody>
      <dsp:txXfrm>
        <a:off x="93811" y="1830086"/>
        <a:ext cx="3015169" cy="3197827"/>
      </dsp:txXfrm>
    </dsp:sp>
    <dsp:sp modelId="{3427552F-9246-4820-AD77-23B7E4CC0F96}">
      <dsp:nvSpPr>
        <dsp:cNvPr id="0" name=""/>
        <dsp:cNvSpPr/>
      </dsp:nvSpPr>
      <dsp:spPr>
        <a:xfrm>
          <a:off x="3525742" y="3031855"/>
          <a:ext cx="684665" cy="7942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0" kern="1200"/>
        </a:p>
      </dsp:txBody>
      <dsp:txXfrm>
        <a:off x="3525742" y="3190713"/>
        <a:ext cx="479266" cy="476573"/>
      </dsp:txXfrm>
    </dsp:sp>
    <dsp:sp modelId="{4791A9FA-77DD-4317-8C0E-D93C429005FB}">
      <dsp:nvSpPr>
        <dsp:cNvPr id="0" name=""/>
        <dsp:cNvSpPr/>
      </dsp:nvSpPr>
      <dsp:spPr>
        <a:xfrm>
          <a:off x="4494609" y="1736280"/>
          <a:ext cx="3202781" cy="338543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b="1" kern="1200" smtClean="0">
              <a:solidFill>
                <a:srgbClr val="FF0000"/>
              </a:solidFill>
            </a:rPr>
            <a:t>Hệ thống hóa kỳ 2 </a:t>
          </a:r>
          <a:r>
            <a:rPr lang="en-US" sz="5000" b="1" kern="1200" smtClean="0">
              <a:solidFill>
                <a:srgbClr val="FFFF00"/>
              </a:solidFill>
            </a:rPr>
            <a:t>(2014 - 2018)</a:t>
          </a:r>
          <a:endParaRPr lang="en-US" sz="5000" b="1" kern="1200">
            <a:solidFill>
              <a:srgbClr val="FFFF00"/>
            </a:solidFill>
          </a:endParaRPr>
        </a:p>
      </dsp:txBody>
      <dsp:txXfrm>
        <a:off x="4588415" y="1830086"/>
        <a:ext cx="3015169" cy="3197827"/>
      </dsp:txXfrm>
    </dsp:sp>
    <dsp:sp modelId="{36DE6AA3-4A9B-4FA7-B3D9-7656D7D80234}">
      <dsp:nvSpPr>
        <dsp:cNvPr id="0" name=""/>
        <dsp:cNvSpPr/>
      </dsp:nvSpPr>
      <dsp:spPr>
        <a:xfrm>
          <a:off x="8017668" y="3031855"/>
          <a:ext cx="678989" cy="7942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0" kern="1200"/>
        </a:p>
      </dsp:txBody>
      <dsp:txXfrm>
        <a:off x="8017668" y="3190713"/>
        <a:ext cx="475292" cy="476573"/>
      </dsp:txXfrm>
    </dsp:sp>
    <dsp:sp modelId="{86797FCE-E262-44CC-B627-701D2D573BF7}">
      <dsp:nvSpPr>
        <dsp:cNvPr id="0" name=""/>
        <dsp:cNvSpPr/>
      </dsp:nvSpPr>
      <dsp:spPr>
        <a:xfrm>
          <a:off x="8978503" y="1736280"/>
          <a:ext cx="3202781" cy="33854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b="1" kern="1200" smtClean="0"/>
            <a:t>Hệ thống hóa kỳ 3 </a:t>
          </a:r>
          <a:r>
            <a:rPr lang="en-US" sz="5000" b="1" kern="1200" smtClean="0">
              <a:solidFill>
                <a:schemeClr val="tx1"/>
              </a:solidFill>
            </a:rPr>
            <a:t>(2019 - </a:t>
          </a:r>
          <a:r>
            <a:rPr lang="en-US" sz="5000" b="1" u="sng" kern="1200" smtClean="0">
              <a:solidFill>
                <a:schemeClr val="tx1"/>
              </a:solidFill>
            </a:rPr>
            <a:t>2023</a:t>
          </a:r>
          <a:r>
            <a:rPr lang="en-US" sz="5000" b="1" kern="1200" smtClean="0">
              <a:solidFill>
                <a:schemeClr val="tx1"/>
              </a:solidFill>
            </a:rPr>
            <a:t>)</a:t>
          </a:r>
          <a:endParaRPr lang="en-US" sz="5000" b="1" kern="1200">
            <a:solidFill>
              <a:schemeClr val="tx1"/>
            </a:solidFill>
          </a:endParaRPr>
        </a:p>
      </dsp:txBody>
      <dsp:txXfrm>
        <a:off x="9072309" y="1830086"/>
        <a:ext cx="3015169" cy="31978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A8E9B6-B006-4C24-BF34-47F096BE9E9E}">
      <dsp:nvSpPr>
        <dsp:cNvPr id="0" name=""/>
        <dsp:cNvSpPr/>
      </dsp:nvSpPr>
      <dsp:spPr>
        <a:xfrm>
          <a:off x="0" y="929901"/>
          <a:ext cx="9453966" cy="51505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875" tIns="95250" rIns="142875" bIns="95250" numCol="1" spcCol="1270" anchor="ctr" anchorCtr="0">
          <a:noAutofit/>
        </a:bodyPr>
        <a:lstStyle/>
        <a:p>
          <a:pPr lvl="0" algn="ctr" defTabSz="3333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500" b="1" kern="120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QUY TRÌNH</a:t>
          </a:r>
        </a:p>
        <a:p>
          <a:pPr lvl="0" algn="ctr" defTabSz="3333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500" b="1" kern="1200" smtClean="0">
              <a:latin typeface="Times New Roman" pitchFamily="18" charset="0"/>
              <a:cs typeface="Times New Roman" pitchFamily="18" charset="0"/>
            </a:rPr>
            <a:t>Thực hiện hệ thống hóa kỳ 2</a:t>
          </a:r>
          <a:endParaRPr lang="en-US" sz="7500" b="1" kern="1200">
            <a:latin typeface="Times New Roman" pitchFamily="18" charset="0"/>
            <a:cs typeface="Times New Roman" pitchFamily="18" charset="0"/>
          </a:endParaRPr>
        </a:p>
      </dsp:txBody>
      <dsp:txXfrm>
        <a:off x="150855" y="1080756"/>
        <a:ext cx="9152256" cy="48488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A8E9B6-B006-4C24-BF34-47F096BE9E9E}">
      <dsp:nvSpPr>
        <dsp:cNvPr id="0" name=""/>
        <dsp:cNvSpPr/>
      </dsp:nvSpPr>
      <dsp:spPr>
        <a:xfrm>
          <a:off x="0" y="1579525"/>
          <a:ext cx="9453966" cy="38513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875" tIns="95250" rIns="142875" bIns="95250" numCol="1" spcCol="1270" anchor="ctr" anchorCtr="0">
          <a:noAutofit/>
        </a:bodyPr>
        <a:lstStyle/>
        <a:p>
          <a:pPr lvl="0" algn="ctr" defTabSz="3333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500" b="1" kern="120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CÁCH THỨC</a:t>
          </a:r>
        </a:p>
        <a:p>
          <a:pPr lvl="0" algn="ctr" defTabSz="3333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500" b="1" kern="1200" smtClean="0">
              <a:latin typeface="Times New Roman" pitchFamily="18" charset="0"/>
              <a:cs typeface="Times New Roman" pitchFamily="18" charset="0"/>
            </a:rPr>
            <a:t>Rà soát, hệ thống hóa cụ thể</a:t>
          </a:r>
          <a:endParaRPr lang="en-US" sz="7500" b="1" kern="1200">
            <a:latin typeface="Times New Roman" pitchFamily="18" charset="0"/>
            <a:cs typeface="Times New Roman" pitchFamily="18" charset="0"/>
          </a:endParaRPr>
        </a:p>
      </dsp:txBody>
      <dsp:txXfrm>
        <a:off x="112802" y="1692327"/>
        <a:ext cx="9228362" cy="362572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7CFD4F-2F30-441F-B362-91C25047F8C4}">
      <dsp:nvSpPr>
        <dsp:cNvPr id="0" name=""/>
        <dsp:cNvSpPr/>
      </dsp:nvSpPr>
      <dsp:spPr>
        <a:xfrm>
          <a:off x="0" y="359837"/>
          <a:ext cx="12068014" cy="601433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b="1" kern="1200" smtClean="0">
              <a:solidFill>
                <a:srgbClr val="FFFF00"/>
              </a:solidFill>
            </a:rPr>
            <a:t>Cần trao đổi - liên hệ Phòng </a:t>
          </a:r>
          <a:r>
            <a:rPr lang="en-US" sz="5500" b="1" kern="1200" smtClean="0">
              <a:solidFill>
                <a:srgbClr val="FFFF00"/>
              </a:solidFill>
            </a:rPr>
            <a:t>XD&amp;KT VBQPPL, Sở Tư pháp</a:t>
          </a:r>
          <a:endParaRPr lang="en-US" sz="5500" b="1" kern="1200" smtClean="0">
            <a:solidFill>
              <a:srgbClr val="FFFF00"/>
            </a:solidFill>
          </a:endParaRPr>
        </a:p>
        <a:p>
          <a:pPr lvl="0" algn="just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smtClean="0"/>
            <a:t>1. Trực tiếp đến </a:t>
          </a:r>
          <a:r>
            <a:rPr lang="en-US" sz="5500" kern="1200" smtClean="0"/>
            <a:t>Phòng</a:t>
          </a:r>
          <a:r>
            <a:rPr lang="en-US" sz="5500" kern="1200" smtClean="0"/>
            <a:t>.</a:t>
          </a:r>
        </a:p>
        <a:p>
          <a:pPr lvl="0" algn="just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smtClean="0"/>
            <a:t>2. Qua điện thoại: </a:t>
          </a:r>
          <a:r>
            <a:rPr lang="en-US" sz="5500" b="0" i="0" kern="1200" smtClean="0"/>
            <a:t>3.959.125 - gặp Hà.</a:t>
          </a:r>
          <a:endParaRPr lang="en-US" sz="5500" b="0" i="0" kern="1200" smtClean="0"/>
        </a:p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b="0" i="0" kern="1200" smtClean="0"/>
            <a:t>3. Qua email: pktvbqppl@tuphap.daklak.gov.vn</a:t>
          </a:r>
          <a:endParaRPr lang="en-US" sz="5500" kern="1200"/>
        </a:p>
      </dsp:txBody>
      <dsp:txXfrm>
        <a:off x="0" y="359837"/>
        <a:ext cx="12068014" cy="601433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7CFD4F-2F30-441F-B362-91C25047F8C4}">
      <dsp:nvSpPr>
        <dsp:cNvPr id="0" name=""/>
        <dsp:cNvSpPr/>
      </dsp:nvSpPr>
      <dsp:spPr>
        <a:xfrm>
          <a:off x="0" y="375336"/>
          <a:ext cx="12068014" cy="601433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just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smtClean="0"/>
            <a:t>1. </a:t>
          </a:r>
          <a:r>
            <a:rPr lang="en-US" sz="6500" kern="1200" smtClean="0">
              <a:hlinkClick xmlns:r="http://schemas.openxmlformats.org/officeDocument/2006/relationships" r:id="rId1" action="ppaction://hlinkfile"/>
            </a:rPr>
            <a:t>Về Chỉ thị</a:t>
          </a:r>
          <a:r>
            <a:rPr lang="en-US" sz="6500" kern="1200" smtClean="0"/>
            <a:t> </a:t>
          </a:r>
          <a:r>
            <a:rPr lang="en-US" sz="6500" kern="1200" smtClean="0">
              <a:hlinkClick xmlns:r="http://schemas.openxmlformats.org/officeDocument/2006/relationships" r:id="rId2" action="ppaction://hlinkfile"/>
            </a:rPr>
            <a:t>(*)</a:t>
          </a:r>
          <a:endParaRPr lang="en-US" sz="6500" kern="1200" smtClean="0"/>
        </a:p>
        <a:p>
          <a:pPr lvl="0" algn="just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smtClean="0"/>
            <a:t>2. </a:t>
          </a:r>
          <a:r>
            <a:rPr lang="en-US" sz="6500" kern="1200" smtClean="0">
              <a:hlinkClick xmlns:r="http://schemas.openxmlformats.org/officeDocument/2006/relationships" r:id="rId3" action="ppaction://hlinkfile"/>
            </a:rPr>
            <a:t>Về TTHC</a:t>
          </a:r>
          <a:endParaRPr lang="en-US" sz="6500" kern="1200"/>
        </a:p>
      </dsp:txBody>
      <dsp:txXfrm>
        <a:off x="0" y="375336"/>
        <a:ext cx="12068014" cy="60143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F1B031-78DC-46A4-B9F8-ADFAA401FF8A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705C44-83EE-42C4-B503-7AB316C306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991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u="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05C44-83EE-42C4-B503-7AB316C3068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u="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05C44-83EE-42C4-B503-7AB316C3068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05C44-83EE-42C4-B503-7AB316C3068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4590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05C44-83EE-42C4-B503-7AB316C30685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2304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05C44-83EE-42C4-B503-7AB316C30685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230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u="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05C44-83EE-42C4-B503-7AB316C3068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05C44-83EE-42C4-B503-7AB316C3068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D3C59-6E51-48EC-AF7A-E8C741CA42E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36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895CB-3B93-4D04-993A-7FDC8EA19537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3253-3EDA-4A1D-B373-FBA24E93B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56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895CB-3B93-4D04-993A-7FDC8EA19537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3253-3EDA-4A1D-B373-FBA24E93B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468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895CB-3B93-4D04-993A-7FDC8EA19537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3253-3EDA-4A1D-B373-FBA24E93B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652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895CB-3B93-4D04-993A-7FDC8EA19537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3253-3EDA-4A1D-B373-FBA24E93B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428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895CB-3B93-4D04-993A-7FDC8EA19537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3253-3EDA-4A1D-B373-FBA24E93B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202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895CB-3B93-4D04-993A-7FDC8EA19537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3253-3EDA-4A1D-B373-FBA24E93B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999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895CB-3B93-4D04-993A-7FDC8EA19537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3253-3EDA-4A1D-B373-FBA24E93B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837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895CB-3B93-4D04-993A-7FDC8EA19537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3253-3EDA-4A1D-B373-FBA24E93B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896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895CB-3B93-4D04-993A-7FDC8EA19537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3253-3EDA-4A1D-B373-FBA24E93B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8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895CB-3B93-4D04-993A-7FDC8EA19537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3253-3EDA-4A1D-B373-FBA24E93B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43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895CB-3B93-4D04-993A-7FDC8EA19537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3253-3EDA-4A1D-B373-FBA24E93B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126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895CB-3B93-4D04-993A-7FDC8EA19537}" type="datetimeFigureOut">
              <a:rPr lang="en-US" smtClean="0"/>
              <a:pPr/>
              <a:t>4/12/2018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83253-3EDA-4A1D-B373-FBA24E93BB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474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4.PL%2001%20kem%20theo.doc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theo%20doi%20HTH%20ky%202.huyen.xls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5.PL%2002%20kem%20theo.doc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6.PL%2003%20kem%20theo.doc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vbpl.vn/daklak" TargetMode="External"/><Relationship Id="rId4" Type="http://schemas.openxmlformats.org/officeDocument/2006/relationships/hyperlink" Target="QD%202662%20DM%20RS%202013.xls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hyperlink" Target="1.DM%20hien%20hanh%20qua%20HTH%20ky%201.xls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hyperlink" Target="2.jpg" TargetMode="External"/><Relationship Id="rId5" Type="http://schemas.openxmlformats.org/officeDocument/2006/relationships/hyperlink" Target="1.jpg" TargetMode="External"/><Relationship Id="rId4" Type="http://schemas.openxmlformats.org/officeDocument/2006/relationships/hyperlink" Target="2.DM%20da%20bsung%20vb%20ban%20hanh%202014%20den%202018.xls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hyperlink" Target="2.DM%20da%20bsung%20vb%20ban%20hanh%202014%20den%202018.xls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hyperlink" Target="95.2013.NQ.H&#196;_ND.doc" TargetMode="External"/><Relationship Id="rId4" Type="http://schemas.openxmlformats.org/officeDocument/2006/relationships/hyperlink" Target="VanBanGoc_11.2017.QD.UBND.pdf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hyperlink" Target="ghi%20vb%20con%20hien%20hanh.xls" TargetMode="External"/><Relationship Id="rId4" Type="http://schemas.openxmlformats.org/officeDocument/2006/relationships/hyperlink" Target="VanBanGoc_11.2017.QD.UBND.pdf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hyperlink" Target="95.2013.NQ.H&#196;_ND.doc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hyperlink" Target="26.2010.NQ.HDND.doc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hyperlink" Target="ghi%20HHL.xls" TargetMode="External"/><Relationship Id="rId4" Type="http://schemas.openxmlformats.org/officeDocument/2006/relationships/hyperlink" Target="VanBanGoc_11.2017.QD.UBND.pdf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hyperlink" Target="ghi%20HHL%20mot%20phan.xls" TargetMode="External"/><Relationship Id="rId4" Type="http://schemas.openxmlformats.org/officeDocument/2006/relationships/hyperlink" Target="VanBanGoc_142.2014.NQ.H&#272;ND.pdf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hdnv.moj.gov.vn/" TargetMode="External"/><Relationship Id="rId4" Type="http://schemas.openxmlformats.org/officeDocument/2006/relationships/hyperlink" Target="126.signed_01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3.KH%20he%20thong%20hoa.doc" TargetMode="External"/><Relationship Id="rId5" Type="http://schemas.openxmlformats.org/officeDocument/2006/relationships/hyperlink" Target="http://hdnv.moj.gov.vn/" TargetMode="External"/><Relationship Id="rId4" Type="http://schemas.openxmlformats.org/officeDocument/2006/relationships/hyperlink" Target="Phu%20luc%20huong%20dan%20kem%20theo.31.01.doc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hyperlink" Target="3.KH%20he%20thong%20hoa.doc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hyperlink" Target="theo%20doi%20HTH%20ky%202.tinh.xls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78295125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2610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549537"/>
              </p:ext>
            </p:extLst>
          </p:nvPr>
        </p:nvGraphicFramePr>
        <p:xfrm>
          <a:off x="0" y="170480"/>
          <a:ext cx="12192000" cy="66875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56841"/>
                <a:gridCol w="6865749"/>
                <a:gridCol w="2045776"/>
                <a:gridCol w="1823634"/>
              </a:tblGrid>
              <a:tr h="723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TT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Công việc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Tiến độ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Ghi chú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21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Bước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Thu thập, tập hợp, rà soát, hệ thống hóa văn bản QPPL của HĐND, UBND tỉnh trong lĩnh vực quản lý nhà nước được giao </a:t>
                      </a:r>
                      <a:r>
                        <a:rPr lang="en-US" sz="3000" i="1">
                          <a:effectLst/>
                          <a:latin typeface="Times New Roman"/>
                          <a:ea typeface="Times New Roman"/>
                          <a:hlinkClick r:id="rId3" action="ppaction://hlinkfile"/>
                        </a:rPr>
                        <a:t>(Mẫu tại Phụ lục I)</a:t>
                      </a:r>
                      <a:endParaRPr lang="en-US" sz="3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Trước 30/6/2018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Gửi Sở Tư pháp</a:t>
                      </a:r>
                    </a:p>
                  </a:txBody>
                  <a:tcPr marL="68580" marR="68580" marT="0" marB="0" anchor="ctr"/>
                </a:tc>
              </a:tr>
              <a:tr h="2982105">
                <a:tc gridSpan="4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Sở Tư pháp kiểm tra kết quả rà soát, hệ thống hóa của các cơ quan, đơn vị </a:t>
                      </a:r>
                      <a:r>
                        <a:rPr lang="en-US" sz="3000" i="1">
                          <a:effectLst/>
                          <a:latin typeface="Times New Roman"/>
                          <a:ea typeface="Times New Roman"/>
                        </a:rPr>
                        <a:t>(nêu rõ ý kiến thống nhất, chưa thống nhất và lý do chưa thống nhất đối với từng văn bản rà soát của các cơ quan, đơn vị)</a:t>
                      </a: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 - trong quý III/2018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658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329193"/>
              </p:ext>
            </p:extLst>
          </p:nvPr>
        </p:nvGraphicFramePr>
        <p:xfrm>
          <a:off x="-232474" y="-1"/>
          <a:ext cx="12424475" cy="6858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84620"/>
                <a:gridCol w="7470478"/>
                <a:gridCol w="1610970"/>
                <a:gridCol w="1858407"/>
              </a:tblGrid>
              <a:tr h="10621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TT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Công việc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Tiến độ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Ghi chú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714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Bước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Trao đổi, thống nhất ý kiến đối với những văn bản Sở Tư pháp có kiến nghị khác với kết quả rà soát, hệ thống hóa của cơ quan, đơn vị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Trong tháng 11/2018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Gửi Sở Tư pháp</a:t>
                      </a:r>
                    </a:p>
                  </a:txBody>
                  <a:tcPr marL="68580" marR="68580" marT="0" marB="0" anchor="ctr"/>
                </a:tc>
              </a:tr>
              <a:tr h="2124365">
                <a:tc gridSpan="4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kern="120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Sở Tư pháp có trách nhiệm tổng hợp, trình công bố kết quả hệ thống hóa; chủ trì tham mưu xử lý văn bản qua hệ thống hóa có kiến nghị </a:t>
                      </a:r>
                      <a:r>
                        <a:rPr lang="en-US" sz="3000" kern="120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bãi bỏ</a:t>
                      </a:r>
                      <a:endParaRPr lang="en-US" sz="300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3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3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3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41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110437"/>
              </p:ext>
            </p:extLst>
          </p:nvPr>
        </p:nvGraphicFramePr>
        <p:xfrm>
          <a:off x="0" y="170480"/>
          <a:ext cx="12192000" cy="654028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56841"/>
                <a:gridCol w="7330698"/>
                <a:gridCol w="1580827"/>
                <a:gridCol w="1823634"/>
              </a:tblGrid>
              <a:tr h="13080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TT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Công việc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Tiến độ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Ghi chú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3222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Bước 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Những trường hợp cần </a:t>
                      </a:r>
                      <a:r>
                        <a:rPr lang="en-US" sz="300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sửa đổi, bổ sung, thay thế:</a:t>
                      </a:r>
                      <a:r>
                        <a:rPr lang="en-US" sz="30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Cơ quan, đơn vị chủ động đề nghị xây dựng văn bản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Sau khi hoàn thành Bước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Theo quy trình xây dựng văn bản QPPL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335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8000" b="1" kern="0" smtClean="0">
                <a:solidFill>
                  <a:srgbClr val="FFFF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CÁC ĐƠN VỊ CẤP HUYỆN</a:t>
            </a:r>
            <a:endParaRPr lang="en-US" sz="8000" b="1" kern="0">
              <a:solidFill>
                <a:srgbClr val="FFFF00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>
              <a:defRPr/>
            </a:pPr>
            <a:r>
              <a:rPr kumimoji="0" 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Arial" panose="020B0604020202020204" pitchFamily="34" charset="0"/>
              </a:rPr>
              <a:t>Quy trình</a:t>
            </a:r>
            <a:r>
              <a:rPr kumimoji="0" lang="en-US" sz="4000" b="1" i="0" u="none" strike="noStrike" kern="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Arial" panose="020B0604020202020204" pitchFamily="34" charset="0"/>
              </a:rPr>
              <a:t> thực hiện hệ thống hóa kỳ 2</a:t>
            </a:r>
            <a:endParaRPr kumimoji="0" lang="en-US" sz="4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1703049"/>
            <a:ext cx="11933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smtClean="0">
                <a:solidFill>
                  <a:srgbClr val="004376"/>
                </a:solidFill>
              </a:rPr>
              <a:t>	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4038523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3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47" grpId="0" animBg="1"/>
      <p:bldP spid="48" grpId="0" animBg="1"/>
      <p:bldP spid="4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728112"/>
              </p:ext>
            </p:extLst>
          </p:nvPr>
        </p:nvGraphicFramePr>
        <p:xfrm>
          <a:off x="0" y="170480"/>
          <a:ext cx="12192000" cy="650954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56841"/>
                <a:gridCol w="6834752"/>
                <a:gridCol w="2076773"/>
                <a:gridCol w="1823634"/>
              </a:tblGrid>
              <a:tr h="5796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TT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Công việc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Tiến độ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Ghi chú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1854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Bước 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Xây dựng Kế hoạch triển khai thực hiện việc hệ thống hóa văn bản QPPL của HĐND, UBND cấp huyện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Chỉ đạo UBND cấp xã hệ thống hóa văn bản QPPL của HĐND, UBND cấp xã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Trước 28/02/2018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Gửi Sở Tư pháp tổng </a:t>
                      </a:r>
                      <a:r>
                        <a:rPr lang="en-US" sz="3000" smtClean="0">
                          <a:effectLst/>
                          <a:latin typeface="Times New Roman"/>
                          <a:ea typeface="Times New Roman"/>
                        </a:rPr>
                        <a:t>hợp </a:t>
                      </a:r>
                      <a:r>
                        <a:rPr lang="en-US" sz="3000" smtClean="0">
                          <a:effectLst/>
                          <a:latin typeface="Times New Roman"/>
                          <a:ea typeface="Times New Roman"/>
                          <a:hlinkClick r:id="rId3" action="ppaction://hlinkfile"/>
                        </a:rPr>
                        <a:t>(*)</a:t>
                      </a:r>
                      <a:endParaRPr lang="en-US" sz="3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1854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Bước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Tổng hợp tình hình xây dựng Kế hoạch hệ thống hóa trên địa bàn </a:t>
                      </a:r>
                      <a:r>
                        <a:rPr lang="en-US" sz="3000">
                          <a:effectLst/>
                          <a:latin typeface="Times New Roman"/>
                          <a:ea typeface="Times New Roman"/>
                          <a:hlinkClick r:id="rId4" action="ppaction://hlinkfile"/>
                        </a:rPr>
                        <a:t>(</a:t>
                      </a:r>
                      <a:r>
                        <a:rPr lang="en-US" sz="3000" b="1" i="1">
                          <a:effectLst/>
                          <a:latin typeface="Times New Roman"/>
                          <a:ea typeface="Times New Roman"/>
                          <a:hlinkClick r:id="rId4" action="ppaction://hlinkfile"/>
                        </a:rPr>
                        <a:t>mẫu tại Phụ lục 02</a:t>
                      </a:r>
                      <a:r>
                        <a:rPr lang="en-US" sz="3000">
                          <a:effectLst/>
                          <a:latin typeface="Times New Roman"/>
                          <a:ea typeface="Times New Roman"/>
                          <a:hlinkClick r:id="rId4" action="ppaction://hlinkfile"/>
                        </a:rPr>
                        <a:t>)</a:t>
                      </a:r>
                      <a:endParaRPr lang="en-US" sz="3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3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3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275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758886"/>
              </p:ext>
            </p:extLst>
          </p:nvPr>
        </p:nvGraphicFramePr>
        <p:xfrm>
          <a:off x="0" y="170480"/>
          <a:ext cx="12192000" cy="668752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56841"/>
                <a:gridCol w="6834752"/>
                <a:gridCol w="2076773"/>
                <a:gridCol w="1823634"/>
              </a:tblGrid>
              <a:tr h="9404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TT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Công việc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Tiến độ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Ghi chú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470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Bước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Thực hiện việc hệ thống hóa văn bản QPPL của HĐND, UBND cấp huyện; công bố kết quả hệ thống </a:t>
                      </a:r>
                      <a:r>
                        <a:rPr lang="en-US" sz="3000" smtClean="0">
                          <a:effectLst/>
                          <a:latin typeface="Times New Roman"/>
                          <a:ea typeface="Times New Roman"/>
                        </a:rPr>
                        <a:t>hóa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30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Đôn đốc UBND cấp xã hệ thống hóa, công bố kết quả hệ thống hóa văn bản QPPL của HĐND, UBND cấp xã trên địa bàn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Công bố trong tháng 01/2019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928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92593"/>
              </p:ext>
            </p:extLst>
          </p:nvPr>
        </p:nvGraphicFramePr>
        <p:xfrm>
          <a:off x="0" y="170480"/>
          <a:ext cx="12192000" cy="657128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56841"/>
                <a:gridCol w="6834752"/>
                <a:gridCol w="2076773"/>
                <a:gridCol w="1823634"/>
              </a:tblGrid>
              <a:tr h="8466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TT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Công việc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Tiến độ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Ghi chú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623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Bước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kern="120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Báo cáo kết quả hệ thống hóa của cấp huyện, các đơn vị cấp xã trên địa bàn  </a:t>
                      </a:r>
                      <a:r>
                        <a:rPr lang="en-US" sz="3000" i="1" kern="120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  <a:hlinkClick r:id="rId3" action="ppaction://hlinkfile"/>
                        </a:rPr>
                        <a:t>(theo mẫu tại Phụ lục 03)</a:t>
                      </a:r>
                      <a:endParaRPr lang="en-US" sz="3000" i="1" kern="1200">
                        <a:solidFill>
                          <a:schemeClr val="dk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Trong tháng 02/2019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Gửi Sở Tư pháp</a:t>
                      </a:r>
                    </a:p>
                  </a:txBody>
                  <a:tcPr marL="68580" marR="68580" marT="0" marB="0" anchor="ctr"/>
                </a:tc>
              </a:tr>
              <a:tr h="28623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Bước 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Chủ động xử lý văn bản có kiến nghị sau rà soát; đôn đốc cấp xã xử lý đối với văn bản của cấp xã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Sau khi hoàn thành Bước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959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44400" cy="7010400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93823655"/>
              </p:ext>
            </p:extLst>
          </p:nvPr>
        </p:nvGraphicFramePr>
        <p:xfrm>
          <a:off x="1379349" y="0"/>
          <a:ext cx="945396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0617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solidFill>
            <a:schemeClr val="accent4">
              <a:lumMod val="75000"/>
            </a:schemeClr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8000" b="1" kern="0" smtClean="0">
                <a:solidFill>
                  <a:srgbClr val="FFFF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I. TẬP HỢP, LẬP DANH MỤC</a:t>
            </a:r>
          </a:p>
          <a:p>
            <a:pPr algn="ctr">
              <a:defRPr/>
            </a:pPr>
            <a:r>
              <a:rPr lang="en-US" sz="8000" b="1" kern="0" smtClean="0">
                <a:solidFill>
                  <a:srgbClr val="FFFF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VĂN BẢN CẦN RS, HTH</a:t>
            </a:r>
            <a:endParaRPr lang="en-US" sz="8000" b="1" kern="0">
              <a:solidFill>
                <a:srgbClr val="FFFF00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>
              <a:defRPr/>
            </a:pPr>
            <a:r>
              <a:rPr kumimoji="0" 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Arial" panose="020B0604020202020204" pitchFamily="34" charset="0"/>
              </a:rPr>
              <a:t>Cách</a:t>
            </a:r>
            <a:r>
              <a:rPr kumimoji="0" lang="en-US" sz="4000" b="1" i="0" u="none" strike="noStrike" kern="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Arial" panose="020B0604020202020204" pitchFamily="34" charset="0"/>
              </a:rPr>
              <a:t> thức rà soát, hệ thống hóa cụ thể</a:t>
            </a:r>
            <a:endParaRPr kumimoji="0" lang="en-US" sz="4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1703049"/>
            <a:ext cx="11933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smtClean="0">
                <a:solidFill>
                  <a:srgbClr val="004376"/>
                </a:solidFill>
              </a:rPr>
              <a:t>	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0597608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3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47" grpId="0" animBg="1"/>
      <p:bldP spid="48" grpId="0" animBg="1"/>
      <p:bldP spid="4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endParaRPr lang="en-US" sz="8000" b="1">
              <a:solidFill>
                <a:srgbClr val="FFFF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000" b="1">
                <a:solidFill>
                  <a:srgbClr val="FFFF00"/>
                </a:solidFill>
              </a:rPr>
              <a:t>1. </a:t>
            </a:r>
            <a:r>
              <a:rPr lang="en-US" sz="6000" b="1" smtClean="0">
                <a:solidFill>
                  <a:srgbClr val="FFFF00"/>
                </a:solidFill>
              </a:rPr>
              <a:t>Ở TỈNH</a:t>
            </a:r>
            <a:endParaRPr lang="en-US" sz="6000" b="1">
              <a:solidFill>
                <a:srgbClr val="FFFF00"/>
              </a:solidFill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1703049"/>
            <a:ext cx="11933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smtClean="0">
                <a:solidFill>
                  <a:srgbClr val="004376"/>
                </a:solidFill>
              </a:rPr>
              <a:t>	</a:t>
            </a:r>
            <a:endParaRPr lang="en-US" sz="2800"/>
          </a:p>
        </p:txBody>
      </p:sp>
      <p:sp>
        <p:nvSpPr>
          <p:cNvPr id="18" name="Rounded Rectangle 4"/>
          <p:cNvSpPr/>
          <p:nvPr/>
        </p:nvSpPr>
        <p:spPr>
          <a:xfrm>
            <a:off x="539601" y="1703049"/>
            <a:ext cx="11175115" cy="4821737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40030" tIns="240030" rIns="240030" bIns="240030" numCol="1" spcCol="1270" anchor="ctr" anchorCtr="0">
            <a:noAutofit/>
          </a:bodyPr>
          <a:lstStyle/>
          <a:p>
            <a:pPr marL="0" lvl="1" algn="just">
              <a:spcBef>
                <a:spcPct val="0"/>
              </a:spcBef>
              <a:defRPr/>
            </a:pPr>
            <a:r>
              <a:rPr lang="en-US" sz="4900" b="1" smtClean="0">
                <a:solidFill>
                  <a:srgbClr val="FFFF00"/>
                </a:solidFill>
              </a:rPr>
              <a:t>B1.</a:t>
            </a:r>
            <a:r>
              <a:rPr lang="en-US" sz="4900" smtClean="0"/>
              <a:t> </a:t>
            </a:r>
            <a:r>
              <a:rPr lang="en-US" sz="4900"/>
              <a:t>Tải </a:t>
            </a:r>
            <a:r>
              <a:rPr lang="en-US" sz="4900">
                <a:hlinkClick r:id="rId4" action="ppaction://hlinkfile"/>
              </a:rPr>
              <a:t>Quyết định số 2662/QĐ-UBND  </a:t>
            </a:r>
            <a:r>
              <a:rPr lang="en-US" sz="4900"/>
              <a:t>ngày 19/12/2013 của Chủ tịch UBND tỉnh về việc công bố các Danh mục văn bản QPPL đã qua rà soát năm 2013 - </a:t>
            </a:r>
            <a:r>
              <a:rPr lang="en-US" sz="4900">
                <a:hlinkClick r:id="rId5"/>
              </a:rPr>
              <a:t>http://vbpl.vn/daklak</a:t>
            </a:r>
            <a:endParaRPr lang="en-US" sz="4900"/>
          </a:p>
        </p:txBody>
      </p:sp>
    </p:spTree>
    <p:extLst>
      <p:ext uri="{BB962C8B-B14F-4D97-AF65-F5344CB8AC3E}">
        <p14:creationId xmlns:p14="http://schemas.microsoft.com/office/powerpoint/2010/main" val="2698763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9" grpId="0" build="p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573480343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7051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endParaRPr lang="en-US" sz="8000" b="1">
              <a:solidFill>
                <a:srgbClr val="FFFF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000" b="1">
                <a:solidFill>
                  <a:srgbClr val="FFFF00"/>
                </a:solidFill>
              </a:rPr>
              <a:t>1. </a:t>
            </a:r>
            <a:r>
              <a:rPr lang="en-US" sz="6000" b="1" smtClean="0">
                <a:solidFill>
                  <a:srgbClr val="FFFF00"/>
                </a:solidFill>
              </a:rPr>
              <a:t>Ở TỈNH</a:t>
            </a:r>
            <a:endParaRPr lang="en-US" sz="6000" b="1">
              <a:solidFill>
                <a:srgbClr val="FFFF00"/>
              </a:solidFill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1703049"/>
            <a:ext cx="11933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smtClean="0">
                <a:solidFill>
                  <a:srgbClr val="004376"/>
                </a:solidFill>
              </a:rPr>
              <a:t>	</a:t>
            </a:r>
            <a:endParaRPr lang="en-US" sz="2800"/>
          </a:p>
        </p:txBody>
      </p:sp>
      <p:sp>
        <p:nvSpPr>
          <p:cNvPr id="18" name="Rounded Rectangle 4"/>
          <p:cNvSpPr/>
          <p:nvPr/>
        </p:nvSpPr>
        <p:spPr>
          <a:xfrm>
            <a:off x="539601" y="1703049"/>
            <a:ext cx="11175115" cy="4821737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40030" tIns="240030" rIns="240030" bIns="240030" numCol="1" spcCol="1270" anchor="ctr" anchorCtr="0">
            <a:noAutofit/>
          </a:bodyPr>
          <a:lstStyle/>
          <a:p>
            <a:pPr lvl="0" algn="just">
              <a:defRPr/>
            </a:pPr>
            <a:r>
              <a:rPr lang="en-US" sz="5000" b="1" smtClean="0">
                <a:solidFill>
                  <a:srgbClr val="FFFF00"/>
                </a:solidFill>
              </a:rPr>
              <a:t>B2.</a:t>
            </a:r>
            <a:r>
              <a:rPr lang="en-US" sz="5000" smtClean="0">
                <a:solidFill>
                  <a:srgbClr val="FFFF00"/>
                </a:solidFill>
              </a:rPr>
              <a:t> </a:t>
            </a:r>
            <a:r>
              <a:rPr lang="en-US" sz="5000" smtClean="0"/>
              <a:t>Trong </a:t>
            </a:r>
            <a:r>
              <a:rPr lang="en-US" sz="5000">
                <a:solidFill>
                  <a:srgbClr val="FF0000"/>
                </a:solidFill>
              </a:rPr>
              <a:t>Danh mục văn bản hiện hành</a:t>
            </a:r>
            <a:r>
              <a:rPr lang="en-US" sz="5000"/>
              <a:t>, lấy các văn bản trong phần </a:t>
            </a:r>
            <a:r>
              <a:rPr lang="en-US" sz="5000">
                <a:hlinkClick r:id="rId4" action="ppaction://hlinkfile"/>
              </a:rPr>
              <a:t>lĩnh vực quản lý nhà nước được giao</a:t>
            </a:r>
            <a:r>
              <a:rPr lang="en-US" sz="5000" i="1"/>
              <a:t> và văn bản liên quan trong các lĩnh vực khác </a:t>
            </a:r>
            <a:r>
              <a:rPr lang="en-US" sz="5000"/>
              <a:t>(phí, lệ phí...).</a:t>
            </a:r>
          </a:p>
        </p:txBody>
      </p:sp>
    </p:spTree>
    <p:extLst>
      <p:ext uri="{BB962C8B-B14F-4D97-AF65-F5344CB8AC3E}">
        <p14:creationId xmlns:p14="http://schemas.microsoft.com/office/powerpoint/2010/main" val="39504596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33717" y="1333673"/>
            <a:ext cx="12039555" cy="5362551"/>
          </a:xfrm>
          <a:prstGeom prst="roundRect">
            <a:avLst>
              <a:gd name="adj" fmla="val 343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endParaRPr lang="en-US" sz="8000" b="1">
              <a:solidFill>
                <a:srgbClr val="FFFF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000" b="1">
                <a:solidFill>
                  <a:srgbClr val="FFFF00"/>
                </a:solidFill>
              </a:rPr>
              <a:t>1. </a:t>
            </a:r>
            <a:r>
              <a:rPr lang="en-US" sz="6000" b="1" smtClean="0">
                <a:solidFill>
                  <a:srgbClr val="FFFF00"/>
                </a:solidFill>
              </a:rPr>
              <a:t>Ở TỈNH</a:t>
            </a:r>
            <a:endParaRPr lang="en-US" sz="6000" b="1">
              <a:solidFill>
                <a:srgbClr val="FFFF00"/>
              </a:solidFill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1703049"/>
            <a:ext cx="11933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smtClean="0">
                <a:solidFill>
                  <a:srgbClr val="004376"/>
                </a:solidFill>
              </a:rPr>
              <a:t>	</a:t>
            </a:r>
            <a:endParaRPr lang="en-US" sz="2800"/>
          </a:p>
        </p:txBody>
      </p:sp>
      <p:sp>
        <p:nvSpPr>
          <p:cNvPr id="18" name="Rounded Rectangle 4"/>
          <p:cNvSpPr/>
          <p:nvPr/>
        </p:nvSpPr>
        <p:spPr>
          <a:xfrm>
            <a:off x="539601" y="1703049"/>
            <a:ext cx="11175115" cy="4821737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40030" tIns="240030" rIns="240030" bIns="240030" numCol="1" spcCol="1270" anchor="ctr" anchorCtr="0">
            <a:noAutofit/>
          </a:bodyPr>
          <a:lstStyle/>
          <a:p>
            <a:pPr lvl="0" algn="just">
              <a:defRPr/>
            </a:pPr>
            <a:r>
              <a:rPr lang="en-US" sz="5400" b="1" smtClean="0">
                <a:solidFill>
                  <a:srgbClr val="FFFF00"/>
                </a:solidFill>
              </a:rPr>
              <a:t>B3. </a:t>
            </a:r>
            <a:r>
              <a:rPr lang="en-US" sz="5400" smtClean="0">
                <a:hlinkClick r:id="rId4" action="ppaction://hlinkfile"/>
              </a:rPr>
              <a:t>Cập </a:t>
            </a:r>
            <a:r>
              <a:rPr lang="en-US" sz="5400">
                <a:hlinkClick r:id="rId4" action="ppaction://hlinkfile"/>
              </a:rPr>
              <a:t>nhật thêm </a:t>
            </a:r>
            <a:r>
              <a:rPr lang="en-US" sz="5400"/>
              <a:t>các văn bản QPPL của HĐND, UBND tỉnh ban hành từ </a:t>
            </a:r>
            <a:r>
              <a:rPr lang="en-US" sz="5400" smtClean="0"/>
              <a:t>19/12/2014 - đến hiện </a:t>
            </a:r>
            <a:r>
              <a:rPr lang="en-US" sz="5400"/>
              <a:t>nay </a:t>
            </a:r>
            <a:r>
              <a:rPr lang="en-US" sz="5400" i="1"/>
              <a:t>(lên </a:t>
            </a:r>
            <a:r>
              <a:rPr lang="en-US" sz="5400" i="1">
                <a:hlinkClick r:id="rId5" action="ppaction://hlinkfile"/>
              </a:rPr>
              <a:t>CSDL</a:t>
            </a:r>
            <a:r>
              <a:rPr lang="en-US" sz="5400" i="1"/>
              <a:t> văn bản pháp luật của </a:t>
            </a:r>
            <a:r>
              <a:rPr lang="en-US" sz="5400" i="1" smtClean="0"/>
              <a:t>tỉnh, </a:t>
            </a:r>
            <a:r>
              <a:rPr lang="en-US" sz="5400" i="1"/>
              <a:t>vào </a:t>
            </a:r>
            <a:r>
              <a:rPr lang="en-US" sz="5400" i="1">
                <a:hlinkClick r:id="rId6" action="ppaction://hlinkfile"/>
              </a:rPr>
              <a:t>năm</a:t>
            </a:r>
            <a:r>
              <a:rPr lang="en-US" sz="5400" i="1"/>
              <a:t> ban </a:t>
            </a:r>
            <a:r>
              <a:rPr lang="en-US" sz="5400" i="1" smtClean="0"/>
              <a:t>hành)</a:t>
            </a:r>
          </a:p>
          <a:p>
            <a:pPr lvl="0" algn="ctr">
              <a:defRPr/>
            </a:pPr>
            <a:r>
              <a:rPr lang="en-US" sz="5400" b="1" smtClean="0">
                <a:solidFill>
                  <a:srgbClr val="FF0000"/>
                </a:solidFill>
              </a:rPr>
              <a:t>Hoàn thành lập DM vb cần RS, HTH</a:t>
            </a:r>
            <a:endParaRPr lang="en-US" sz="5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594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endParaRPr lang="en-US" sz="8000" b="1">
              <a:solidFill>
                <a:srgbClr val="FFFF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 defTabSz="2800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000" b="1" smtClean="0">
                <a:solidFill>
                  <a:srgbClr val="FFFF00"/>
                </a:solidFill>
              </a:rPr>
              <a:t>2. CẤP HUYỆN</a:t>
            </a:r>
            <a:endParaRPr lang="en-US" sz="6000" b="1">
              <a:solidFill>
                <a:srgbClr val="FFFF00"/>
              </a:solidFill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1703049"/>
            <a:ext cx="11933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smtClean="0">
                <a:solidFill>
                  <a:srgbClr val="004376"/>
                </a:solidFill>
              </a:rPr>
              <a:t>	</a:t>
            </a:r>
            <a:endParaRPr lang="en-US" sz="2800"/>
          </a:p>
        </p:txBody>
      </p:sp>
      <p:sp>
        <p:nvSpPr>
          <p:cNvPr id="18" name="Rounded Rectangle 4"/>
          <p:cNvSpPr/>
          <p:nvPr/>
        </p:nvSpPr>
        <p:spPr>
          <a:xfrm>
            <a:off x="539601" y="1703049"/>
            <a:ext cx="11175115" cy="4821737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40030" tIns="240030" rIns="240030" bIns="240030" numCol="1" spcCol="1270" anchor="ctr" anchorCtr="0">
            <a:noAutofit/>
          </a:bodyPr>
          <a:lstStyle/>
          <a:p>
            <a:pPr lvl="0" algn="just">
              <a:defRPr/>
            </a:pPr>
            <a:r>
              <a:rPr lang="en-US" sz="5000" smtClean="0">
                <a:solidFill>
                  <a:srgbClr val="FFFF00"/>
                </a:solidFill>
              </a:rPr>
              <a:t>a) </a:t>
            </a:r>
            <a:r>
              <a:rPr lang="en-US" sz="5000" smtClean="0">
                <a:solidFill>
                  <a:schemeClr val="tx1"/>
                </a:solidFill>
              </a:rPr>
              <a:t>Những </a:t>
            </a:r>
            <a:r>
              <a:rPr lang="en-US" sz="5000">
                <a:solidFill>
                  <a:schemeClr val="tx1"/>
                </a:solidFill>
              </a:rPr>
              <a:t>đơn vị đã hệ thống hóa kỳ đầu (2013) thì lấy DM văn bản hiện hành + cập nhật vb ban hành mới từ 2014 - 2018.</a:t>
            </a:r>
          </a:p>
          <a:p>
            <a:pPr lvl="0" algn="just"/>
            <a:r>
              <a:rPr lang="en-US" sz="5000">
                <a:solidFill>
                  <a:schemeClr val="tx1"/>
                </a:solidFill>
              </a:rPr>
              <a:t> </a:t>
            </a:r>
            <a:r>
              <a:rPr lang="en-US" sz="5000" smtClean="0">
                <a:solidFill>
                  <a:srgbClr val="FFFF00"/>
                </a:solidFill>
              </a:rPr>
              <a:t>b) </a:t>
            </a:r>
            <a:r>
              <a:rPr lang="en-US" sz="5000" smtClean="0">
                <a:solidFill>
                  <a:schemeClr val="tx1"/>
                </a:solidFill>
              </a:rPr>
              <a:t>Những </a:t>
            </a:r>
            <a:r>
              <a:rPr lang="en-US" sz="5000">
                <a:solidFill>
                  <a:schemeClr val="tx1"/>
                </a:solidFill>
              </a:rPr>
              <a:t>đơn vị chưa hệ thống hóa kỳ đầu phải tập hợp, làm từ đầu</a:t>
            </a:r>
          </a:p>
        </p:txBody>
      </p:sp>
    </p:spTree>
    <p:extLst>
      <p:ext uri="{BB962C8B-B14F-4D97-AF65-F5344CB8AC3E}">
        <p14:creationId xmlns:p14="http://schemas.microsoft.com/office/powerpoint/2010/main" val="27077213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9" grpId="0" build="p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solidFill>
            <a:schemeClr val="accent4">
              <a:lumMod val="75000"/>
            </a:schemeClr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8000" b="1" kern="0" smtClean="0">
                <a:solidFill>
                  <a:srgbClr val="FFFF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II. RÀ SOÁT TỪNG VB</a:t>
            </a:r>
          </a:p>
          <a:p>
            <a:pPr algn="ctr">
              <a:defRPr/>
            </a:pPr>
            <a:r>
              <a:rPr lang="en-US" sz="8000" b="1" kern="0" smtClean="0">
                <a:solidFill>
                  <a:srgbClr val="FFFF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TRONG DANH MỤC ĐÃ LẬP</a:t>
            </a:r>
            <a:endParaRPr lang="en-US" sz="8000" b="1" kern="0">
              <a:solidFill>
                <a:srgbClr val="FFFF00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>
              <a:defRPr/>
            </a:pPr>
            <a:r>
              <a:rPr kumimoji="0" 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Arial" panose="020B0604020202020204" pitchFamily="34" charset="0"/>
              </a:rPr>
              <a:t>Cách</a:t>
            </a:r>
            <a:r>
              <a:rPr kumimoji="0" lang="en-US" sz="4000" b="1" i="0" u="none" strike="noStrike" kern="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Arial" panose="020B0604020202020204" pitchFamily="34" charset="0"/>
              </a:rPr>
              <a:t> thức rà soát, hệ thống hóa cụ thể</a:t>
            </a:r>
            <a:endParaRPr kumimoji="0" lang="en-US" sz="4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1703049"/>
            <a:ext cx="11933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smtClean="0">
                <a:solidFill>
                  <a:srgbClr val="004376"/>
                </a:solidFill>
              </a:rPr>
              <a:t>	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5432052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3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47" grpId="0" animBg="1"/>
      <p:bldP spid="48" grpId="0" animBg="1"/>
      <p:bldP spid="4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endParaRPr lang="en-US" sz="8000" b="1">
              <a:solidFill>
                <a:srgbClr val="FFFF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/>
            <a:r>
              <a:rPr lang="en-US" sz="6000" b="1" smtClean="0">
                <a:solidFill>
                  <a:srgbClr val="FFFF00"/>
                </a:solidFill>
              </a:rPr>
              <a:t>Rà </a:t>
            </a:r>
            <a:r>
              <a:rPr lang="en-US" sz="6000" b="1">
                <a:solidFill>
                  <a:srgbClr val="FFFF00"/>
                </a:solidFill>
              </a:rPr>
              <a:t>soát </a:t>
            </a:r>
            <a:r>
              <a:rPr lang="en-US" sz="6000" b="1" smtClean="0">
                <a:solidFill>
                  <a:srgbClr val="FFFF00"/>
                </a:solidFill>
              </a:rPr>
              <a:t>từng vb trong DM</a:t>
            </a:r>
            <a:endParaRPr lang="en-US" sz="6000" b="1">
              <a:solidFill>
                <a:srgbClr val="FFFF00"/>
              </a:solidFill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2224917"/>
            <a:ext cx="119339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smtClean="0">
                <a:solidFill>
                  <a:srgbClr val="004376"/>
                </a:solidFill>
              </a:rPr>
              <a:t>	</a:t>
            </a:r>
            <a:r>
              <a:rPr lang="en-US" sz="6000" b="1">
                <a:solidFill>
                  <a:srgbClr val="FFFF00"/>
                </a:solidFill>
              </a:rPr>
              <a:t>Nên rà soát </a:t>
            </a:r>
            <a:r>
              <a:rPr lang="en-US" sz="6000" b="1">
                <a:solidFill>
                  <a:srgbClr val="FFFF00"/>
                </a:solidFill>
                <a:hlinkClick r:id="rId4" action="ppaction://hlinkfile"/>
              </a:rPr>
              <a:t>từ dưới lên </a:t>
            </a:r>
            <a:r>
              <a:rPr lang="en-US" sz="6000" b="1" smtClean="0">
                <a:solidFill>
                  <a:srgbClr val="FFFF00"/>
                </a:solidFill>
                <a:hlinkClick r:id="rId4" action="ppaction://hlinkfile"/>
              </a:rPr>
              <a:t>trên</a:t>
            </a:r>
            <a:endParaRPr lang="en-US" sz="6000" b="1" smtClean="0">
              <a:solidFill>
                <a:srgbClr val="FFFF00"/>
              </a:solidFill>
            </a:endParaRPr>
          </a:p>
          <a:p>
            <a:pPr algn="ctr"/>
            <a:r>
              <a:rPr lang="en-US" sz="6000" b="1" i="1" smtClean="0">
                <a:solidFill>
                  <a:schemeClr val="bg1"/>
                </a:solidFill>
              </a:rPr>
              <a:t>(từ </a:t>
            </a:r>
            <a:r>
              <a:rPr lang="en-US" sz="6000" b="1" i="1">
                <a:solidFill>
                  <a:schemeClr val="bg1"/>
                </a:solidFill>
              </a:rPr>
              <a:t>văn bản ban hành gần nhất đến văn bản ban hành trước đây</a:t>
            </a:r>
            <a:r>
              <a:rPr lang="en-US" sz="6000" b="1" i="1" smtClean="0">
                <a:solidFill>
                  <a:schemeClr val="bg1"/>
                </a:solidFill>
              </a:rPr>
              <a:t>)</a:t>
            </a:r>
            <a:r>
              <a:rPr lang="en-US" sz="6000" b="1" smtClean="0">
                <a:solidFill>
                  <a:schemeClr val="bg1"/>
                </a:solidFill>
              </a:rPr>
              <a:t>.</a:t>
            </a:r>
          </a:p>
          <a:p>
            <a:pPr algn="just"/>
            <a:endParaRPr lang="en-US" sz="4000"/>
          </a:p>
          <a:p>
            <a:pPr lvl="0" algn="just"/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3391505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endParaRPr lang="en-US" sz="8000" b="1">
              <a:solidFill>
                <a:srgbClr val="FFFF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/>
            <a:r>
              <a:rPr lang="en-US" sz="6000" b="1" smtClean="0">
                <a:solidFill>
                  <a:srgbClr val="FFFF00"/>
                </a:solidFill>
              </a:rPr>
              <a:t>Rà </a:t>
            </a:r>
            <a:r>
              <a:rPr lang="en-US" sz="6000" b="1">
                <a:solidFill>
                  <a:srgbClr val="FFFF00"/>
                </a:solidFill>
              </a:rPr>
              <a:t>soát 01 văn bản cụ thể</a:t>
            </a: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2224917"/>
            <a:ext cx="119339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4000" smtClean="0">
                <a:solidFill>
                  <a:srgbClr val="004376"/>
                </a:solidFill>
              </a:rPr>
              <a:t>	</a:t>
            </a:r>
            <a:r>
              <a:rPr lang="en-US" sz="6000" b="1" smtClean="0">
                <a:solidFill>
                  <a:srgbClr val="FFFF00"/>
                </a:solidFill>
              </a:rPr>
              <a:t>B1: </a:t>
            </a:r>
            <a:r>
              <a:rPr lang="en-US" sz="6000"/>
              <a:t>Xem phần căn cứ pháp lý văn bản rà soát (vb A) </a:t>
            </a:r>
            <a:r>
              <a:rPr lang="en-US" sz="6000" smtClean="0"/>
              <a:t>có </a:t>
            </a:r>
            <a:r>
              <a:rPr lang="en-US" sz="6000"/>
              <a:t>bị thay đổi </a:t>
            </a:r>
            <a:r>
              <a:rPr lang="en-US" sz="6000">
                <a:hlinkClick r:id="rId4" action="ppaction://hlinkfile"/>
              </a:rPr>
              <a:t>hay </a:t>
            </a:r>
            <a:r>
              <a:rPr lang="en-US" sz="6000" smtClean="0">
                <a:hlinkClick r:id="rId4" action="ppaction://hlinkfile"/>
              </a:rPr>
              <a:t>không</a:t>
            </a:r>
            <a:r>
              <a:rPr lang="en-US" sz="6000" smtClean="0"/>
              <a:t>. Ghi chú những thay đổi </a:t>
            </a:r>
            <a:r>
              <a:rPr lang="en-US" sz="6000" smtClean="0">
                <a:hlinkClick r:id="rId5" action="ppaction://hlinkfile"/>
              </a:rPr>
              <a:t>nếu có</a:t>
            </a:r>
            <a:endParaRPr lang="en-US" sz="4000" i="1"/>
          </a:p>
          <a:p>
            <a:pPr lvl="0" algn="just"/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35141833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endParaRPr lang="en-US" sz="3000" b="1">
              <a:solidFill>
                <a:srgbClr val="FFFF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/>
            <a:r>
              <a:rPr lang="en-US" sz="6000" b="1">
                <a:solidFill>
                  <a:srgbClr val="FFFF00"/>
                </a:solidFill>
              </a:rPr>
              <a:t>2. Rà soát 01 văn bản cụ thể</a:t>
            </a: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58024" y="1528241"/>
            <a:ext cx="11933976" cy="515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700" smtClean="0">
                <a:solidFill>
                  <a:srgbClr val="004376"/>
                </a:solidFill>
              </a:rPr>
              <a:t>	</a:t>
            </a:r>
            <a:r>
              <a:rPr lang="en-US" sz="4700" b="1" smtClean="0">
                <a:solidFill>
                  <a:srgbClr val="FFFF00"/>
                </a:solidFill>
              </a:rPr>
              <a:t>B2: </a:t>
            </a:r>
            <a:r>
              <a:rPr lang="en-US" sz="4700" smtClean="0"/>
              <a:t>Đối </a:t>
            </a:r>
            <a:r>
              <a:rPr lang="en-US" sz="4700"/>
              <a:t>chiếu nội dung </a:t>
            </a:r>
            <a:r>
              <a:rPr lang="en-US" sz="4700" smtClean="0"/>
              <a:t>văn bản cần rà soát (vb A) với </a:t>
            </a:r>
            <a:r>
              <a:rPr lang="en-US" sz="4700" smtClean="0">
                <a:solidFill>
                  <a:srgbClr val="FF0000"/>
                </a:solidFill>
              </a:rPr>
              <a:t>quy định pháp luật + điều kiện kinh tế, xã hội của tỉnh</a:t>
            </a:r>
            <a:r>
              <a:rPr lang="en-US" sz="4700" smtClean="0"/>
              <a:t> để </a:t>
            </a:r>
            <a:r>
              <a:rPr lang="en-US" sz="4700"/>
              <a:t>xem nội dung, thẩm quyền ban hành có </a:t>
            </a:r>
            <a:r>
              <a:rPr lang="en-US" sz="4700" smtClean="0"/>
              <a:t>phù </a:t>
            </a:r>
            <a:r>
              <a:rPr lang="en-US" sz="4700"/>
              <a:t>hợp hay không </a:t>
            </a:r>
            <a:endParaRPr lang="en-US" sz="4700" smtClean="0"/>
          </a:p>
          <a:p>
            <a:pPr algn="just"/>
            <a:r>
              <a:rPr lang="en-US" sz="4700" b="1" i="1" smtClean="0">
                <a:solidFill>
                  <a:srgbClr val="FFFF00"/>
                </a:solidFill>
              </a:rPr>
              <a:t>đây </a:t>
            </a:r>
            <a:r>
              <a:rPr lang="en-US" sz="4700" b="1" i="1">
                <a:solidFill>
                  <a:srgbClr val="FFFF00"/>
                </a:solidFill>
              </a:rPr>
              <a:t>là phần nội dung quan trọng, phải đọc kỹ để </a:t>
            </a:r>
            <a:r>
              <a:rPr lang="en-US" sz="4700" b="1" i="1" smtClean="0">
                <a:solidFill>
                  <a:srgbClr val="FFFF00"/>
                </a:solidFill>
              </a:rPr>
              <a:t>kết luận vb </a:t>
            </a:r>
            <a:r>
              <a:rPr lang="en-US" sz="4700" b="1" i="1">
                <a:solidFill>
                  <a:srgbClr val="FFFF00"/>
                </a:solidFill>
              </a:rPr>
              <a:t>còn phù </a:t>
            </a:r>
            <a:r>
              <a:rPr lang="en-US" sz="4700" b="1" i="1" smtClean="0">
                <a:solidFill>
                  <a:srgbClr val="FFFF00"/>
                </a:solidFill>
              </a:rPr>
              <a:t>hợp/không phù hợp</a:t>
            </a:r>
            <a:endParaRPr lang="en-US" sz="4700">
              <a:solidFill>
                <a:srgbClr val="FFFF00"/>
              </a:solidFill>
            </a:endParaRPr>
          </a:p>
          <a:p>
            <a:pPr lvl="0" algn="just"/>
            <a:endParaRPr lang="en-US" sz="4700"/>
          </a:p>
        </p:txBody>
      </p:sp>
    </p:spTree>
    <p:extLst>
      <p:ext uri="{BB962C8B-B14F-4D97-AF65-F5344CB8AC3E}">
        <p14:creationId xmlns:p14="http://schemas.microsoft.com/office/powerpoint/2010/main" val="3190977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endParaRPr lang="en-US" sz="3000" b="1">
              <a:solidFill>
                <a:srgbClr val="FFFF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/>
            <a:r>
              <a:rPr lang="en-US" sz="6000" b="1">
                <a:solidFill>
                  <a:srgbClr val="FFFF00"/>
                </a:solidFill>
              </a:rPr>
              <a:t>2. Rà soát 01 văn bản cụ thể</a:t>
            </a: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58024" y="2272159"/>
            <a:ext cx="1170666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700" b="1" smtClean="0">
                <a:solidFill>
                  <a:srgbClr val="FFFF00"/>
                </a:solidFill>
              </a:rPr>
              <a:t>a)</a:t>
            </a:r>
            <a:r>
              <a:rPr lang="en-US" sz="4700" b="1" smtClean="0">
                <a:solidFill>
                  <a:srgbClr val="002060"/>
                </a:solidFill>
              </a:rPr>
              <a:t> </a:t>
            </a:r>
            <a:r>
              <a:rPr lang="en-US" sz="4800" smtClean="0">
                <a:solidFill>
                  <a:srgbClr val="002060"/>
                </a:solidFill>
              </a:rPr>
              <a:t>Nếu nội dung, thẩm quyền </a:t>
            </a:r>
            <a:r>
              <a:rPr lang="en-US" sz="4800" smtClean="0">
                <a:solidFill>
                  <a:srgbClr val="002060"/>
                </a:solidFill>
                <a:hlinkClick r:id="rId4" action="ppaction://hlinkfile"/>
              </a:rPr>
              <a:t>còn </a:t>
            </a:r>
            <a:r>
              <a:rPr lang="en-US" sz="4800">
                <a:solidFill>
                  <a:srgbClr val="002060"/>
                </a:solidFill>
                <a:hlinkClick r:id="rId4" action="ppaction://hlinkfile"/>
              </a:rPr>
              <a:t>phù </a:t>
            </a:r>
            <a:r>
              <a:rPr lang="en-US" sz="4800" smtClean="0">
                <a:solidFill>
                  <a:srgbClr val="002060"/>
                </a:solidFill>
                <a:hlinkClick r:id="rId4" action="ppaction://hlinkfile"/>
              </a:rPr>
              <a:t>hợp</a:t>
            </a:r>
            <a:r>
              <a:rPr lang="en-US" sz="4800" smtClean="0">
                <a:solidFill>
                  <a:srgbClr val="002060"/>
                </a:solidFill>
              </a:rPr>
              <a:t>, </a:t>
            </a:r>
            <a:r>
              <a:rPr lang="en-US" sz="4800">
                <a:solidFill>
                  <a:srgbClr val="002060"/>
                </a:solidFill>
              </a:rPr>
              <a:t>ghi vào kết quả rà soát </a:t>
            </a:r>
            <a:r>
              <a:rPr lang="en-US" sz="4800" b="1" i="1" smtClean="0">
                <a:solidFill>
                  <a:srgbClr val="FFFF00"/>
                </a:solidFill>
                <a:hlinkClick r:id="rId5" action="ppaction://hlinkfile"/>
              </a:rPr>
              <a:t>phù hợp quy định hiện hành</a:t>
            </a:r>
            <a:endParaRPr lang="en-US" sz="4800">
              <a:solidFill>
                <a:srgbClr val="FFFF00"/>
              </a:solidFill>
            </a:endParaRPr>
          </a:p>
          <a:p>
            <a:pPr algn="just"/>
            <a:endParaRPr lang="en-US" sz="4700">
              <a:solidFill>
                <a:srgbClr val="FFFF00"/>
              </a:solidFill>
            </a:endParaRPr>
          </a:p>
          <a:p>
            <a:pPr lvl="0" algn="just"/>
            <a:endParaRPr lang="en-US" sz="4700"/>
          </a:p>
        </p:txBody>
      </p:sp>
    </p:spTree>
    <p:extLst>
      <p:ext uri="{BB962C8B-B14F-4D97-AF65-F5344CB8AC3E}">
        <p14:creationId xmlns:p14="http://schemas.microsoft.com/office/powerpoint/2010/main" val="27615632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endParaRPr lang="en-US" sz="3000" b="1">
              <a:solidFill>
                <a:srgbClr val="FFFF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/>
            <a:r>
              <a:rPr lang="en-US" sz="6000" b="1">
                <a:solidFill>
                  <a:srgbClr val="FFFF00"/>
                </a:solidFill>
              </a:rPr>
              <a:t>2. Rà soát 01 văn bản cụ thể</a:t>
            </a: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87479" y="1622067"/>
            <a:ext cx="11706668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500" b="1" smtClean="0">
                <a:solidFill>
                  <a:srgbClr val="FFFF00"/>
                </a:solidFill>
              </a:rPr>
              <a:t>b) </a:t>
            </a:r>
            <a:r>
              <a:rPr lang="en-US" sz="4500" smtClean="0"/>
              <a:t>Nếu </a:t>
            </a:r>
            <a:r>
              <a:rPr lang="en-US" sz="4500" smtClean="0">
                <a:solidFill>
                  <a:srgbClr val="FFFF00"/>
                </a:solidFill>
              </a:rPr>
              <a:t>toàn bộ</a:t>
            </a:r>
            <a:r>
              <a:rPr lang="en-US" sz="4500" smtClean="0"/>
              <a:t> </a:t>
            </a:r>
            <a:r>
              <a:rPr lang="en-US" sz="4500"/>
              <a:t>nội dung văn bản A </a:t>
            </a:r>
            <a:r>
              <a:rPr lang="en-US" sz="4500" u="sng" smtClean="0"/>
              <a:t>không còn phù hợp</a:t>
            </a:r>
            <a:r>
              <a:rPr lang="en-US" sz="4500" smtClean="0"/>
              <a:t> mà </a:t>
            </a:r>
            <a:r>
              <a:rPr lang="en-US" sz="4500" u="sng" smtClean="0"/>
              <a:t>không cần ban hành văn bản thay thế</a:t>
            </a:r>
            <a:r>
              <a:rPr lang="en-US" sz="4500" smtClean="0"/>
              <a:t> - ghi vào kết quả rà soát </a:t>
            </a:r>
            <a:r>
              <a:rPr lang="en-US" sz="4500" b="1" i="1" smtClean="0">
                <a:hlinkClick r:id="rId4" action="ppaction://hlinkfile"/>
              </a:rPr>
              <a:t>cần bãi bỏ...., </a:t>
            </a:r>
            <a:r>
              <a:rPr lang="en-US" sz="4500" b="1" i="1">
                <a:hlinkClick r:id="rId4" action="ppaction://hlinkfile"/>
              </a:rPr>
              <a:t>vì</a:t>
            </a:r>
            <a:r>
              <a:rPr lang="en-US" sz="4500" b="1" i="1" smtClean="0">
                <a:hlinkClick r:id="rId4" action="ppaction://hlinkfile"/>
              </a:rPr>
              <a:t>......</a:t>
            </a:r>
            <a:endParaRPr lang="en-US" sz="4500" b="1" i="1" smtClean="0"/>
          </a:p>
          <a:p>
            <a:endParaRPr lang="en-US" sz="4500" b="1" i="1" smtClean="0"/>
          </a:p>
          <a:p>
            <a:r>
              <a:rPr lang="en-US" sz="4500"/>
              <a:t>Nếu </a:t>
            </a:r>
            <a:r>
              <a:rPr lang="en-US" sz="4500" smtClean="0">
                <a:solidFill>
                  <a:srgbClr val="FFFF00"/>
                </a:solidFill>
              </a:rPr>
              <a:t>một phần</a:t>
            </a:r>
            <a:r>
              <a:rPr lang="en-US" sz="4500" smtClean="0"/>
              <a:t> </a:t>
            </a:r>
            <a:r>
              <a:rPr lang="en-US" sz="4500"/>
              <a:t>nội dung văn bản A không còn phù hợp mà không cần ban hành văn bản thay thế - ghi vào kết quả rà soát </a:t>
            </a:r>
            <a:r>
              <a:rPr lang="en-US" sz="4500" b="1" i="1">
                <a:solidFill>
                  <a:srgbClr val="FFFF00"/>
                </a:solidFill>
              </a:rPr>
              <a:t>cần bãi </a:t>
            </a:r>
            <a:r>
              <a:rPr lang="en-US" sz="4500" b="1" i="1" smtClean="0">
                <a:solidFill>
                  <a:srgbClr val="FFFF00"/>
                </a:solidFill>
              </a:rPr>
              <a:t>bỏ phần...., </a:t>
            </a:r>
            <a:r>
              <a:rPr lang="en-US" sz="4500" b="1" i="1">
                <a:solidFill>
                  <a:srgbClr val="FFFF00"/>
                </a:solidFill>
              </a:rPr>
              <a:t>vì</a:t>
            </a:r>
            <a:r>
              <a:rPr lang="en-US" sz="4500" b="1" i="1" smtClean="0">
                <a:solidFill>
                  <a:srgbClr val="FFFF00"/>
                </a:solidFill>
              </a:rPr>
              <a:t>......</a:t>
            </a:r>
            <a:endParaRPr lang="en-US" sz="4500">
              <a:solidFill>
                <a:srgbClr val="FFFF00"/>
              </a:solidFill>
            </a:endParaRPr>
          </a:p>
          <a:p>
            <a:pPr algn="just"/>
            <a:endParaRPr lang="en-US" sz="4500">
              <a:solidFill>
                <a:srgbClr val="FFFF00"/>
              </a:solidFill>
            </a:endParaRPr>
          </a:p>
          <a:p>
            <a:pPr lvl="0" algn="just"/>
            <a:endParaRPr lang="en-US" sz="4500"/>
          </a:p>
        </p:txBody>
      </p:sp>
    </p:spTree>
    <p:extLst>
      <p:ext uri="{BB962C8B-B14F-4D97-AF65-F5344CB8AC3E}">
        <p14:creationId xmlns:p14="http://schemas.microsoft.com/office/powerpoint/2010/main" val="318901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endParaRPr lang="en-US" sz="3000" b="1">
              <a:solidFill>
                <a:srgbClr val="FFFF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/>
            <a:r>
              <a:rPr lang="en-US" sz="6000" b="1">
                <a:solidFill>
                  <a:srgbClr val="FFFF00"/>
                </a:solidFill>
              </a:rPr>
              <a:t>2. Rà soát 01 văn bản cụ thể</a:t>
            </a: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87479" y="1622067"/>
            <a:ext cx="11706668" cy="744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700" b="1">
                <a:solidFill>
                  <a:srgbClr val="FFFF00"/>
                </a:solidFill>
              </a:rPr>
              <a:t>c</a:t>
            </a:r>
            <a:r>
              <a:rPr lang="en-US" sz="4700" b="1" smtClean="0">
                <a:solidFill>
                  <a:srgbClr val="FFFF00"/>
                </a:solidFill>
              </a:rPr>
              <a:t>) </a:t>
            </a:r>
            <a:r>
              <a:rPr lang="en-US" sz="4800" smtClean="0"/>
              <a:t>Nếu </a:t>
            </a:r>
            <a:r>
              <a:rPr lang="en-US" sz="4800" u="sng" smtClean="0"/>
              <a:t>toàn bộ</a:t>
            </a:r>
            <a:r>
              <a:rPr lang="en-US" sz="4800" smtClean="0"/>
              <a:t> </a:t>
            </a:r>
            <a:r>
              <a:rPr lang="en-US" sz="4800"/>
              <a:t>nội dung văn bản A </a:t>
            </a:r>
            <a:r>
              <a:rPr lang="en-US" sz="4800" smtClean="0"/>
              <a:t>không còn phù hợp, cần thay thế - ghi vào kết quả rà soát </a:t>
            </a:r>
            <a:r>
              <a:rPr lang="en-US" sz="4800" b="1" i="1" smtClean="0">
                <a:hlinkClick r:id="rId4" action="ppaction://hlinkfile"/>
              </a:rPr>
              <a:t>cần thay thế...., </a:t>
            </a:r>
            <a:r>
              <a:rPr lang="en-US" sz="4800" b="1" i="1">
                <a:hlinkClick r:id="rId4" action="ppaction://hlinkfile"/>
              </a:rPr>
              <a:t>vì</a:t>
            </a:r>
            <a:r>
              <a:rPr lang="en-US" sz="4800" b="1" i="1" smtClean="0">
                <a:hlinkClick r:id="rId4" action="ppaction://hlinkfile"/>
              </a:rPr>
              <a:t>......</a:t>
            </a:r>
            <a:endParaRPr lang="en-US" sz="4800" b="1" i="1" smtClean="0"/>
          </a:p>
          <a:p>
            <a:endParaRPr lang="en-US" sz="4800" b="1" i="1" smtClean="0"/>
          </a:p>
          <a:p>
            <a:pPr algn="just"/>
            <a:r>
              <a:rPr lang="en-US" sz="4800"/>
              <a:t>Nếu </a:t>
            </a:r>
            <a:r>
              <a:rPr lang="en-US" sz="4800" u="sng" smtClean="0"/>
              <a:t>một phần</a:t>
            </a:r>
            <a:r>
              <a:rPr lang="en-US" sz="4800" smtClean="0"/>
              <a:t> nội </a:t>
            </a:r>
            <a:r>
              <a:rPr lang="en-US" sz="4800"/>
              <a:t>dung văn bản A không còn phù hợp, cần thay thế - ghi vào kết quả rà soát </a:t>
            </a:r>
            <a:r>
              <a:rPr lang="en-US" sz="4800" b="1" i="1">
                <a:solidFill>
                  <a:srgbClr val="FFFF00"/>
                </a:solidFill>
              </a:rPr>
              <a:t>cần </a:t>
            </a:r>
            <a:r>
              <a:rPr lang="en-US" sz="4800" b="1" i="1" smtClean="0">
                <a:solidFill>
                  <a:srgbClr val="FFFF00"/>
                </a:solidFill>
              </a:rPr>
              <a:t>sửa đổi, bổ sung...., </a:t>
            </a:r>
            <a:r>
              <a:rPr lang="en-US" sz="4800" b="1" i="1">
                <a:solidFill>
                  <a:srgbClr val="FFFF00"/>
                </a:solidFill>
              </a:rPr>
              <a:t>vì</a:t>
            </a:r>
            <a:r>
              <a:rPr lang="en-US" sz="4800" b="1" i="1" smtClean="0">
                <a:solidFill>
                  <a:srgbClr val="FFFF00"/>
                </a:solidFill>
              </a:rPr>
              <a:t>......</a:t>
            </a:r>
            <a:endParaRPr lang="en-US" sz="4800" b="1" i="1">
              <a:solidFill>
                <a:srgbClr val="FFFF00"/>
              </a:solidFill>
            </a:endParaRPr>
          </a:p>
          <a:p>
            <a:endParaRPr lang="en-US" sz="4800"/>
          </a:p>
          <a:p>
            <a:pPr algn="just"/>
            <a:endParaRPr lang="en-US" sz="4700">
              <a:solidFill>
                <a:srgbClr val="FFFF00"/>
              </a:solidFill>
            </a:endParaRPr>
          </a:p>
          <a:p>
            <a:pPr lvl="0" algn="just"/>
            <a:endParaRPr lang="en-US" sz="4700"/>
          </a:p>
        </p:txBody>
      </p:sp>
    </p:spTree>
    <p:extLst>
      <p:ext uri="{BB962C8B-B14F-4D97-AF65-F5344CB8AC3E}">
        <p14:creationId xmlns:p14="http://schemas.microsoft.com/office/powerpoint/2010/main" val="2314011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257146475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7336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endParaRPr lang="en-US" sz="3000" b="1">
              <a:solidFill>
                <a:srgbClr val="FFFF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/>
            <a:r>
              <a:rPr lang="en-US" sz="6000" b="1">
                <a:solidFill>
                  <a:srgbClr val="FFFF00"/>
                </a:solidFill>
              </a:rPr>
              <a:t>2. Rà soát 01 văn bản cụ thể</a:t>
            </a: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87479" y="1622067"/>
            <a:ext cx="117066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700" b="1" smtClean="0">
                <a:solidFill>
                  <a:srgbClr val="FFFF00"/>
                </a:solidFill>
              </a:rPr>
              <a:t>d) </a:t>
            </a:r>
            <a:r>
              <a:rPr lang="en-US" sz="4800" smtClean="0"/>
              <a:t>Nếu văn bản đang rà soát (vb A) </a:t>
            </a:r>
            <a:r>
              <a:rPr lang="en-US" sz="4800" smtClean="0">
                <a:hlinkClick r:id="rId4" action="ppaction://hlinkfile"/>
              </a:rPr>
              <a:t>thay thế vb khác</a:t>
            </a:r>
            <a:r>
              <a:rPr lang="en-US" sz="4800" smtClean="0"/>
              <a:t> (vb B), thì di </a:t>
            </a:r>
            <a:r>
              <a:rPr lang="en-US" sz="4800"/>
              <a:t>chuyển đến </a:t>
            </a:r>
            <a:r>
              <a:rPr lang="en-US" sz="4800" smtClean="0"/>
              <a:t>vb B, ghi </a:t>
            </a:r>
            <a:r>
              <a:rPr lang="en-US" sz="4800"/>
              <a:t>kết quả rà soát là </a:t>
            </a:r>
            <a:r>
              <a:rPr lang="en-US" sz="4800" smtClean="0">
                <a:hlinkClick r:id="rId5" action="ppaction://hlinkfile"/>
              </a:rPr>
              <a:t>vb B </a:t>
            </a:r>
            <a:r>
              <a:rPr lang="en-US" sz="4800" b="1" i="1">
                <a:hlinkClick r:id="rId5" action="ppaction://hlinkfile"/>
              </a:rPr>
              <a:t>hết hiệu lực </a:t>
            </a:r>
            <a:r>
              <a:rPr lang="en-US" sz="4800" b="1" i="1" smtClean="0"/>
              <a:t>kể </a:t>
            </a:r>
            <a:r>
              <a:rPr lang="en-US" sz="4800" b="1" i="1"/>
              <a:t>từ ngày..... do được thay thế bởi </a:t>
            </a:r>
            <a:r>
              <a:rPr lang="en-US" sz="4800" b="1" i="1" smtClean="0"/>
              <a:t>vb A</a:t>
            </a:r>
            <a:r>
              <a:rPr lang="en-US" sz="4800" smtClean="0"/>
              <a:t> </a:t>
            </a:r>
            <a:r>
              <a:rPr lang="en-US" sz="4800" i="1"/>
              <a:t>(khi soát đến </a:t>
            </a:r>
            <a:r>
              <a:rPr lang="en-US" sz="4800" i="1" smtClean="0"/>
              <a:t>vb </a:t>
            </a:r>
            <a:r>
              <a:rPr lang="en-US" sz="4800" i="1"/>
              <a:t>B thì không cần phải rà soát nữa)</a:t>
            </a:r>
            <a:r>
              <a:rPr lang="en-US" sz="4800"/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23492552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lvl="0" algn="ctr"/>
            <a:endParaRPr lang="en-US" sz="3000" b="1">
              <a:solidFill>
                <a:srgbClr val="FFFF00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/>
            <a:r>
              <a:rPr lang="en-US" sz="6000" b="1">
                <a:solidFill>
                  <a:srgbClr val="FFFF00"/>
                </a:solidFill>
              </a:rPr>
              <a:t>2. Rà soát 01 văn bản cụ thể</a:t>
            </a: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87479" y="1622067"/>
            <a:ext cx="11706668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700" b="1" smtClean="0">
                <a:solidFill>
                  <a:srgbClr val="FFFF00"/>
                </a:solidFill>
              </a:rPr>
              <a:t>d</a:t>
            </a:r>
            <a:r>
              <a:rPr lang="en-US" sz="4000" b="1" smtClean="0">
                <a:solidFill>
                  <a:srgbClr val="FFFF00"/>
                </a:solidFill>
              </a:rPr>
              <a:t>) </a:t>
            </a:r>
            <a:r>
              <a:rPr lang="en-US" sz="4000" smtClean="0"/>
              <a:t>Nếu văn bản đang rà soát (vb A)</a:t>
            </a:r>
            <a:r>
              <a:rPr lang="en-US" sz="4000"/>
              <a:t> </a:t>
            </a:r>
            <a:r>
              <a:rPr lang="en-US" sz="4000" smtClean="0">
                <a:hlinkClick r:id="rId4" action="ppaction://hlinkfile"/>
              </a:rPr>
              <a:t>sửa đổi, bổ sung một phần nội dung vb khác</a:t>
            </a:r>
            <a:r>
              <a:rPr lang="en-US" sz="4000" smtClean="0"/>
              <a:t> (vb B), thì di </a:t>
            </a:r>
            <a:r>
              <a:rPr lang="en-US" sz="4000"/>
              <a:t>chuyển đến </a:t>
            </a:r>
            <a:r>
              <a:rPr lang="en-US" sz="4000" smtClean="0"/>
              <a:t>vb B, ghi </a:t>
            </a:r>
            <a:r>
              <a:rPr lang="en-US" sz="4000"/>
              <a:t>kết quả rà soát là </a:t>
            </a:r>
            <a:r>
              <a:rPr lang="en-US" sz="4000" smtClean="0">
                <a:hlinkClick r:id="rId5" action="ppaction://hlinkfile"/>
              </a:rPr>
              <a:t>vb B </a:t>
            </a:r>
            <a:r>
              <a:rPr lang="en-US" sz="4000" b="1" i="1">
                <a:hlinkClick r:id="rId5" action="ppaction://hlinkfile"/>
              </a:rPr>
              <a:t>hết hiệu </a:t>
            </a:r>
            <a:r>
              <a:rPr lang="en-US" sz="4000" b="1" i="1" smtClean="0">
                <a:hlinkClick r:id="rId5" action="ppaction://hlinkfile"/>
              </a:rPr>
              <a:t>lực một phần kể từ ngày..., vì </a:t>
            </a:r>
            <a:r>
              <a:rPr lang="en-US" sz="4000" b="1" i="1" smtClean="0"/>
              <a:t>điều, khoản, điểm... được sửa đổi, bổ sung tại điều, khoản, điểm... của vb A, </a:t>
            </a:r>
            <a:r>
              <a:rPr lang="en-US" sz="4000" i="1" smtClean="0"/>
              <a:t>(</a:t>
            </a:r>
            <a:r>
              <a:rPr lang="en-US" sz="4000" i="1"/>
              <a:t>khi soát đến </a:t>
            </a:r>
            <a:r>
              <a:rPr lang="en-US" sz="4000" i="1" smtClean="0"/>
              <a:t>vb </a:t>
            </a:r>
            <a:r>
              <a:rPr lang="en-US" sz="4000" i="1"/>
              <a:t>B thì </a:t>
            </a:r>
            <a:r>
              <a:rPr lang="en-US" sz="4000" i="1" smtClean="0"/>
              <a:t>chỉ rà soát phần còn hiệu lực, - phần HHL không </a:t>
            </a:r>
            <a:r>
              <a:rPr lang="en-US" sz="4000" i="1"/>
              <a:t>cần phải rà soát </a:t>
            </a:r>
            <a:r>
              <a:rPr lang="en-US" sz="4000" i="1" smtClean="0"/>
              <a:t>nữa)</a:t>
            </a: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1291356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239367710"/>
              </p:ext>
            </p:extLst>
          </p:nvPr>
        </p:nvGraphicFramePr>
        <p:xfrm>
          <a:off x="123986" y="123986"/>
          <a:ext cx="12068014" cy="67340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1534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779465206"/>
              </p:ext>
            </p:extLst>
          </p:nvPr>
        </p:nvGraphicFramePr>
        <p:xfrm>
          <a:off x="123986" y="123986"/>
          <a:ext cx="12068014" cy="67340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4390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gradFill flip="none" rotWithShape="1">
            <a:gsLst>
              <a:gs pos="0">
                <a:sysClr val="window" lastClr="FFFFFF">
                  <a:alpha val="72000"/>
                </a:sysClr>
              </a:gs>
              <a:gs pos="100000">
                <a:sysClr val="window" lastClr="FFFFFF"/>
              </a:gs>
            </a:gsLst>
            <a:lin ang="16200000" scaled="1"/>
            <a:tileRect/>
          </a:gra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>
              <a:defRPr/>
            </a:pPr>
            <a:r>
              <a:rPr lang="en-US" sz="4000" b="1" kern="0" smtClean="0">
                <a:solidFill>
                  <a:srgbClr val="FFFF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VĂN BẢN CHỈ ĐẠO HỆ THỐNG HÓA KỲ 2</a:t>
            </a:r>
            <a:endParaRPr kumimoji="0" lang="en-US" sz="4000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1703049"/>
            <a:ext cx="1193397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smtClean="0">
                <a:solidFill>
                  <a:srgbClr val="004376"/>
                </a:solidFill>
              </a:rPr>
              <a:t>	</a:t>
            </a:r>
            <a:r>
              <a:rPr lang="en-US" sz="4000" smtClean="0">
                <a:solidFill>
                  <a:srgbClr val="FF0000"/>
                </a:solidFill>
                <a:hlinkClick r:id="rId4" action="ppaction://hlinkfile"/>
              </a:rPr>
              <a:t>1</a:t>
            </a:r>
            <a:r>
              <a:rPr lang="en-US" sz="4000">
                <a:solidFill>
                  <a:srgbClr val="FF0000"/>
                </a:solidFill>
                <a:hlinkClick r:id="rId4" action="ppaction://hlinkfile"/>
              </a:rPr>
              <a:t>. Kế hoạch thực hiện hệ thống hóa văn bản QPPL thống nhất trong cả nước kỳ 2014 - 2018 </a:t>
            </a:r>
            <a:r>
              <a:rPr lang="en-US" sz="4000" i="1"/>
              <a:t>(ban hành kèm theo Quyết định số 126/QĐ-TTg ngày 25/01/2018 của Thủ tướng Chính phủ) - </a:t>
            </a:r>
            <a:r>
              <a:rPr lang="en-US" sz="4000">
                <a:hlinkClick r:id="rId5"/>
              </a:rPr>
              <a:t>http://hdnv.moj.gov.vn</a:t>
            </a:r>
            <a:r>
              <a:rPr lang="en-US" sz="4000" i="1"/>
              <a:t>.</a:t>
            </a:r>
            <a:endParaRPr lang="en-US" sz="4000"/>
          </a:p>
          <a:p>
            <a:pPr algn="just"/>
            <a:endParaRPr lang="en-US" sz="2800">
              <a:solidFill>
                <a:srgbClr val="0043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1811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3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47" grpId="0" animBg="1"/>
      <p:bldP spid="48" grpId="0" animBg="1"/>
      <p:bldP spid="4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gradFill flip="none" rotWithShape="1">
            <a:gsLst>
              <a:gs pos="0">
                <a:sysClr val="window" lastClr="FFFFFF">
                  <a:alpha val="72000"/>
                </a:sysClr>
              </a:gs>
              <a:gs pos="100000">
                <a:sysClr val="window" lastClr="FFFFFF"/>
              </a:gs>
            </a:gsLst>
            <a:lin ang="16200000" scaled="1"/>
            <a:tileRect/>
          </a:gra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>
              <a:defRPr/>
            </a:pPr>
            <a:r>
              <a:rPr lang="en-US" sz="4000" b="1" kern="0" smtClean="0">
                <a:solidFill>
                  <a:srgbClr val="FFFF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VĂN BẢN CHỈ ĐẠO HỆ THỐNG HÓA KỲ 2</a:t>
            </a:r>
            <a:endParaRPr kumimoji="0" lang="en-US" sz="4000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1703049"/>
            <a:ext cx="1193397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smtClean="0">
                <a:solidFill>
                  <a:srgbClr val="004376"/>
                </a:solidFill>
              </a:rPr>
              <a:t>	</a:t>
            </a:r>
            <a:endParaRPr lang="en-US" sz="2800">
              <a:solidFill>
                <a:srgbClr val="004376"/>
              </a:solidFill>
            </a:endParaRPr>
          </a:p>
          <a:p>
            <a:pPr lvl="0" algn="just"/>
            <a:r>
              <a:rPr lang="en-US" sz="2800" smtClean="0">
                <a:solidFill>
                  <a:srgbClr val="004376"/>
                </a:solidFill>
              </a:rPr>
              <a:t>	</a:t>
            </a:r>
            <a:r>
              <a:rPr lang="en-US" sz="4000" b="1">
                <a:solidFill>
                  <a:srgbClr val="FF0000"/>
                </a:solidFill>
                <a:hlinkClick r:id="rId4" action="ppaction://hlinkfile"/>
              </a:rPr>
              <a:t>2. </a:t>
            </a:r>
            <a:r>
              <a:rPr lang="en-US" sz="4000">
                <a:solidFill>
                  <a:srgbClr val="FF0000"/>
                </a:solidFill>
                <a:hlinkClick r:id="rId4" action="ppaction://hlinkfile"/>
              </a:rPr>
              <a:t>Tài liệu hướng dẫn xây dựng kế hoạch và thực hiện hệ thống hóa văn bản kỳ 2014 - 2018</a:t>
            </a:r>
            <a:r>
              <a:rPr lang="en-US" sz="4000">
                <a:hlinkClick r:id="rId4" action="ppaction://hlinkfile"/>
              </a:rPr>
              <a:t> </a:t>
            </a:r>
            <a:r>
              <a:rPr lang="en-US" sz="4000" i="1"/>
              <a:t>(gửi kèm theo Công văn số 409/BTP-KTrVB ngày 02/02/2018 của Bộ Tư pháp) - </a:t>
            </a:r>
            <a:r>
              <a:rPr lang="en-US" sz="4000">
                <a:hlinkClick r:id="rId5"/>
              </a:rPr>
              <a:t>http://</a:t>
            </a:r>
            <a:r>
              <a:rPr lang="en-US" sz="4000" smtClean="0">
                <a:hlinkClick r:id="rId5"/>
              </a:rPr>
              <a:t>hdnv.moj.gov.vn</a:t>
            </a:r>
            <a:r>
              <a:rPr lang="en-US" sz="2800" u="sng" smtClean="0">
                <a:solidFill>
                  <a:srgbClr val="FF0000"/>
                </a:solidFill>
                <a:hlinkClick r:id="rId6" action="ppaction://hlinkfile"/>
              </a:rPr>
              <a:t>            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507977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3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30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47" grpId="0" animBg="1"/>
      <p:bldP spid="48" grpId="0" animBg="1"/>
      <p:bldP spid="4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gradFill flip="none" rotWithShape="1">
            <a:gsLst>
              <a:gs pos="0">
                <a:sysClr val="window" lastClr="FFFFFF">
                  <a:alpha val="72000"/>
                </a:sysClr>
              </a:gs>
              <a:gs pos="100000">
                <a:sysClr val="window" lastClr="FFFFFF"/>
              </a:gs>
            </a:gsLst>
            <a:lin ang="16200000" scaled="1"/>
            <a:tileRect/>
          </a:gra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>
              <a:defRPr/>
            </a:pPr>
            <a:r>
              <a:rPr lang="en-US" sz="4000" b="1" kern="0" smtClean="0">
                <a:solidFill>
                  <a:srgbClr val="FFFF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VĂN BẢN CHỈ ĐẠO HỆ THỐNG HÓA KỲ 2</a:t>
            </a:r>
            <a:endParaRPr kumimoji="0" lang="en-US" sz="4000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1703049"/>
            <a:ext cx="1193397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smtClean="0">
                <a:solidFill>
                  <a:srgbClr val="004376"/>
                </a:solidFill>
              </a:rPr>
              <a:t>	</a:t>
            </a:r>
            <a:r>
              <a:rPr lang="en-US" sz="4000" b="1" smtClean="0">
                <a:solidFill>
                  <a:srgbClr val="FF0000"/>
                </a:solidFill>
                <a:hlinkClick r:id="rId4" action="ppaction://hlinkfile"/>
              </a:rPr>
              <a:t>3</a:t>
            </a:r>
            <a:r>
              <a:rPr lang="en-US" sz="4000" b="1">
                <a:solidFill>
                  <a:srgbClr val="FF0000"/>
                </a:solidFill>
                <a:hlinkClick r:id="rId4" action="ppaction://hlinkfile"/>
              </a:rPr>
              <a:t>. </a:t>
            </a:r>
            <a:r>
              <a:rPr lang="en-US" sz="4000">
                <a:solidFill>
                  <a:srgbClr val="FF0000"/>
                </a:solidFill>
                <a:hlinkClick r:id="rId4" action="ppaction://hlinkfile"/>
              </a:rPr>
              <a:t>Kế hoạch hệ thống hóa định kỳ (kỳ 02) văn bản QPPL của HĐND, UBND các cấp trên địa bàn tỉnh Đắk Lắk</a:t>
            </a:r>
            <a:r>
              <a:rPr lang="en-US" sz="4000">
                <a:solidFill>
                  <a:srgbClr val="FF0000"/>
                </a:solidFill>
              </a:rPr>
              <a:t> </a:t>
            </a:r>
            <a:r>
              <a:rPr lang="en-US" sz="4000" i="1"/>
              <a:t>(ban hành kèm theo Quyết định số 3460/QĐ-UBND ngày 14/12/2017 của Chủ tịch UBND tỉnh). </a:t>
            </a:r>
            <a:endParaRPr lang="en-US" sz="4000"/>
          </a:p>
          <a:p>
            <a:pPr lvl="0" algn="just"/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507977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3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47" grpId="0" animBg="1"/>
      <p:bldP spid="48" grpId="0" animBg="1"/>
      <p:bldP spid="4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44400" cy="7010400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930873551"/>
              </p:ext>
            </p:extLst>
          </p:nvPr>
        </p:nvGraphicFramePr>
        <p:xfrm>
          <a:off x="1379349" y="0"/>
          <a:ext cx="945396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97040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54592" y="1333673"/>
            <a:ext cx="12039555" cy="5362551"/>
          </a:xfrm>
          <a:prstGeom prst="roundRect">
            <a:avLst>
              <a:gd name="adj" fmla="val 3434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8000" b="1" kern="0" smtClean="0">
                <a:solidFill>
                  <a:srgbClr val="FFFF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CÁC SỞ, BAN, NGÀNH</a:t>
            </a:r>
          </a:p>
          <a:p>
            <a:pPr algn="ctr">
              <a:defRPr/>
            </a:pPr>
            <a:r>
              <a:rPr lang="en-US" sz="8000" b="1" kern="0" smtClean="0">
                <a:solidFill>
                  <a:srgbClr val="FFFF00"/>
                </a:solidFill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Ở TỈNH</a:t>
            </a:r>
            <a:endParaRPr lang="en-US" sz="8000" b="1" kern="0">
              <a:solidFill>
                <a:srgbClr val="FFFF00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1" y="101138"/>
            <a:ext cx="632963" cy="654901"/>
          </a:xfrm>
          <a:prstGeom prst="rect">
            <a:avLst/>
          </a:prstGeom>
          <a:ln>
            <a:noFill/>
          </a:ln>
          <a:effectLst>
            <a:glow rad="63500">
              <a:srgbClr val="DF3B31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8" name="AutoShape 4"/>
          <p:cNvSpPr>
            <a:spLocks noChangeArrowheads="1"/>
          </p:cNvSpPr>
          <p:nvPr/>
        </p:nvSpPr>
        <p:spPr bwMode="gray">
          <a:xfrm>
            <a:off x="1000653" y="26798"/>
            <a:ext cx="10687148" cy="1098617"/>
          </a:xfrm>
          <a:prstGeom prst="roundRect">
            <a:avLst>
              <a:gd name="adj" fmla="val 19316"/>
            </a:avLst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solidFill>
              <a:srgbClr val="FCFCFC"/>
            </a:solidFill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lvl="0" algn="ctr">
              <a:defRPr/>
            </a:pPr>
            <a:r>
              <a:rPr kumimoji="0" 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Arial" panose="020B0604020202020204" pitchFamily="34" charset="0"/>
              </a:rPr>
              <a:t>Quy trình</a:t>
            </a:r>
            <a:r>
              <a:rPr kumimoji="0" lang="en-US" sz="4000" b="1" i="0" u="none" strike="noStrike" kern="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Arial" panose="020B0604020202020204" pitchFamily="34" charset="0"/>
              </a:rPr>
              <a:t> thực hiện hệ thống hóa kỳ 2</a:t>
            </a:r>
            <a:endParaRPr kumimoji="0" lang="en-US" sz="4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5"/>
          <p:cNvGrpSpPr>
            <a:grpSpLocks/>
          </p:cNvGrpSpPr>
          <p:nvPr/>
        </p:nvGrpSpPr>
        <p:grpSpPr bwMode="auto">
          <a:xfrm>
            <a:off x="10990998" y="733122"/>
            <a:ext cx="299401" cy="832955"/>
            <a:chOff x="960" y="1764"/>
            <a:chExt cx="130" cy="418"/>
          </a:xfrm>
        </p:grpSpPr>
        <p:sp>
          <p:nvSpPr>
            <p:cNvPr id="40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27451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1498460" y="733211"/>
            <a:ext cx="299401" cy="832955"/>
            <a:chOff x="960" y="1764"/>
            <a:chExt cx="130" cy="418"/>
          </a:xfrm>
        </p:grpSpPr>
        <p:sp>
          <p:nvSpPr>
            <p:cNvPr id="44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ysClr val="window" lastClr="FFFFFF"/>
            </a:solidFill>
            <a:ln w="38100" algn="ctr">
              <a:solidFill>
                <a:srgbClr val="E7E6E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0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Freeform 11"/>
          <p:cNvSpPr>
            <a:spLocks/>
          </p:cNvSpPr>
          <p:nvPr/>
        </p:nvSpPr>
        <p:spPr bwMode="gray">
          <a:xfrm rot="5400000">
            <a:off x="11280895" y="110023"/>
            <a:ext cx="339327" cy="32031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1095658" y="102325"/>
            <a:ext cx="452436" cy="240239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518CD3">
                  <a:gamma/>
                  <a:tint val="48627"/>
                  <a:invGamma/>
                </a:srgbClr>
              </a:gs>
              <a:gs pos="50000">
                <a:srgbClr val="518CD3">
                  <a:alpha val="0"/>
                </a:srgbClr>
              </a:gs>
              <a:gs pos="100000">
                <a:srgbClr val="518CD3">
                  <a:gamma/>
                  <a:tint val="48627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rgbClr val="DDE89A"/>
              </a:solidFill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0171" y="1703049"/>
            <a:ext cx="11933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smtClean="0">
                <a:solidFill>
                  <a:srgbClr val="004376"/>
                </a:solidFill>
              </a:rPr>
              <a:t>	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9274244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3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47" grpId="0" animBg="1"/>
      <p:bldP spid="48" grpId="0" animBg="1"/>
      <p:bldP spid="4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2746"/>
              </p:ext>
            </p:extLst>
          </p:nvPr>
        </p:nvGraphicFramePr>
        <p:xfrm>
          <a:off x="0" y="170480"/>
          <a:ext cx="12192000" cy="66875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56841"/>
                <a:gridCol w="5796366"/>
                <a:gridCol w="3115159"/>
                <a:gridCol w="1823634"/>
              </a:tblGrid>
              <a:tr h="723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TT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Công việc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Tiến độ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b="1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Times New Roman"/>
                        </a:rPr>
                        <a:t>Ghi chú</a:t>
                      </a:r>
                      <a:endParaRPr lang="en-US" sz="3000">
                        <a:solidFill>
                          <a:srgbClr val="FFFF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21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Bước 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Xây dựng </a:t>
                      </a:r>
                      <a:r>
                        <a:rPr lang="en-US" sz="3000" smtClean="0">
                          <a:effectLst/>
                          <a:latin typeface="Times New Roman"/>
                          <a:ea typeface="Times New Roman"/>
                        </a:rPr>
                        <a:t>KH triển</a:t>
                      </a:r>
                      <a:r>
                        <a:rPr lang="en-US" sz="3000" baseline="0" smtClean="0">
                          <a:effectLst/>
                          <a:latin typeface="Times New Roman"/>
                          <a:ea typeface="Times New Roman"/>
                        </a:rPr>
                        <a:t> khai trong lĩnh vực QLNN của đơn vị</a:t>
                      </a:r>
                      <a:endParaRPr lang="en-US" sz="3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Trước 31/01/2018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Gửi Sở Tư pháp tổng hợp</a:t>
                      </a:r>
                    </a:p>
                  </a:txBody>
                  <a:tcPr marL="68580" marR="68580" marT="0" marB="0" anchor="ctr"/>
                </a:tc>
              </a:tr>
              <a:tr h="29821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Bước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Thành lập bộ phận rà soát của </a:t>
                      </a:r>
                      <a:r>
                        <a:rPr lang="en-US" sz="3000" smtClean="0">
                          <a:effectLst/>
                          <a:latin typeface="Times New Roman"/>
                          <a:ea typeface="Times New Roman"/>
                        </a:rPr>
                        <a:t>đơn </a:t>
                      </a: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vị - tổ chức pháp chế làm đầu </a:t>
                      </a:r>
                      <a:r>
                        <a:rPr lang="en-US" sz="3000" smtClean="0">
                          <a:effectLst/>
                          <a:latin typeface="Times New Roman"/>
                          <a:ea typeface="Times New Roman"/>
                        </a:rPr>
                        <a:t>mối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 smtClean="0">
                          <a:effectLst/>
                          <a:latin typeface="Times New Roman"/>
                          <a:ea typeface="Times New Roman"/>
                          <a:hlinkClick r:id="rId4" action="ppaction://hlinkfile"/>
                        </a:rPr>
                        <a:t>(*)</a:t>
                      </a:r>
                      <a:endParaRPr lang="en-US" sz="300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Trước 31/01/2018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/>
                          <a:ea typeface="Times New Roman"/>
                        </a:rPr>
                        <a:t>Thông tin cho Sở Tư pháp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552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3166</TotalTime>
  <Words>1352</Words>
  <Application>Microsoft Office PowerPoint</Application>
  <PresentationFormat>Custom</PresentationFormat>
  <Paragraphs>178</Paragraphs>
  <Slides>33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RÀ SOÁT, HỆ THỐNG HÓA VĂN BẢN QUY PHẠM PHÁP LUẬT</dc:title>
  <dc:creator>AutoBVT</dc:creator>
  <cp:lastModifiedBy>Admin</cp:lastModifiedBy>
  <cp:revision>228</cp:revision>
  <dcterms:created xsi:type="dcterms:W3CDTF">2017-03-28T01:48:25Z</dcterms:created>
  <dcterms:modified xsi:type="dcterms:W3CDTF">2018-04-12T07:18:35Z</dcterms:modified>
</cp:coreProperties>
</file>